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Bakerie Thin Bold" panose="020B060402020202020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rdo" panose="020B0604020202020204" charset="-79"/>
      <p:regular r:id="rId19"/>
    </p:embeddedFont>
    <p:embeddedFont>
      <p:font typeface="Cardo Bold" panose="020B0604020202020204" charset="-79"/>
      <p:regular r:id="rId20"/>
    </p:embeddedFont>
    <p:embeddedFont>
      <p:font typeface="Cooper Hewitt" panose="020B0604020202020204" charset="0"/>
      <p:regular r:id="rId21"/>
    </p:embeddedFont>
    <p:embeddedFont>
      <p:font typeface="Open Sans" panose="020B060603050402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F3B06B-786B-75B1-21C1-EC5AAB191A17}" v="4" dt="2023-03-27T20:20:59.9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1000"/>
          </a:blip>
          <a:srcRect t="7750" b="78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52283" y="547449"/>
            <a:ext cx="17183434" cy="9192102"/>
            <a:chOff x="0" y="0"/>
            <a:chExt cx="54334112" cy="290654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334110" cy="29065475"/>
            </a:xfrm>
            <a:custGeom>
              <a:avLst/>
              <a:gdLst/>
              <a:ahLst/>
              <a:cxnLst/>
              <a:rect l="l" t="t" r="r" b="b"/>
              <a:pathLst>
                <a:path w="54334110" h="29065475">
                  <a:moveTo>
                    <a:pt x="0" y="0"/>
                  </a:moveTo>
                  <a:lnTo>
                    <a:pt x="54334110" y="0"/>
                  </a:lnTo>
                  <a:lnTo>
                    <a:pt x="54334110" y="29065475"/>
                  </a:lnTo>
                  <a:lnTo>
                    <a:pt x="0" y="29065475"/>
                  </a:lnTo>
                  <a:close/>
                </a:path>
              </a:pathLst>
            </a:custGeom>
            <a:solidFill>
              <a:srgbClr val="3F6F92">
                <a:alpha val="63922"/>
              </a:srgbClr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00017" y="891246"/>
            <a:ext cx="713307" cy="7133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16665151" y="8671008"/>
            <a:ext cx="713307" cy="713307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786628" y="3947356"/>
            <a:ext cx="6714744" cy="97901"/>
            <a:chOff x="0" y="0"/>
            <a:chExt cx="6350000" cy="9258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92583"/>
            </a:xfrm>
            <a:custGeom>
              <a:avLst/>
              <a:gdLst/>
              <a:ahLst/>
              <a:cxnLst/>
              <a:rect l="l" t="t" r="r" b="b"/>
              <a:pathLst>
                <a:path w="6350000" h="92583">
                  <a:moveTo>
                    <a:pt x="0" y="0"/>
                  </a:moveTo>
                  <a:lnTo>
                    <a:pt x="6350000" y="0"/>
                  </a:lnTo>
                  <a:lnTo>
                    <a:pt x="6350000" y="92583"/>
                  </a:lnTo>
                  <a:lnTo>
                    <a:pt x="0" y="9258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5786628" y="6338634"/>
            <a:ext cx="6714744" cy="97901"/>
            <a:chOff x="0" y="0"/>
            <a:chExt cx="6350000" cy="925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92583"/>
            </a:xfrm>
            <a:custGeom>
              <a:avLst/>
              <a:gdLst/>
              <a:ahLst/>
              <a:cxnLst/>
              <a:rect l="l" t="t" r="r" b="b"/>
              <a:pathLst>
                <a:path w="6350000" h="92583">
                  <a:moveTo>
                    <a:pt x="0" y="0"/>
                  </a:moveTo>
                  <a:lnTo>
                    <a:pt x="6350000" y="0"/>
                  </a:lnTo>
                  <a:lnTo>
                    <a:pt x="6350000" y="92583"/>
                  </a:lnTo>
                  <a:lnTo>
                    <a:pt x="0" y="9258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552283" y="4338532"/>
            <a:ext cx="17183434" cy="1533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0"/>
              </a:lnSpc>
            </a:pPr>
            <a:r>
              <a:rPr lang="en-US" sz="4421" spc="353">
                <a:solidFill>
                  <a:srgbClr val="F1EEEC"/>
                </a:solidFill>
                <a:latin typeface="Cardo"/>
              </a:rPr>
              <a:t>“MOBILNOŚĆ MŁODYCH TECHNIKÓW Z ZSTIO - KROKIEM DO SUKCESU ZAWODOWEGO”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845250" y="1494394"/>
            <a:ext cx="10597500" cy="1986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7"/>
              </a:lnSpc>
            </a:pPr>
            <a:r>
              <a:rPr lang="en-US" sz="2726" spc="218">
                <a:solidFill>
                  <a:srgbClr val="F1EEEC"/>
                </a:solidFill>
                <a:latin typeface="Cooper Hewitt"/>
              </a:rPr>
              <a:t>PRAKTYKI ZAWODOWE ERAMUS+ </a:t>
            </a:r>
          </a:p>
          <a:p>
            <a:pPr algn="ctr">
              <a:lnSpc>
                <a:spcPts val="3817"/>
              </a:lnSpc>
            </a:pPr>
            <a:r>
              <a:rPr lang="en-US" sz="2726" spc="218">
                <a:solidFill>
                  <a:srgbClr val="F1EEEC"/>
                </a:solidFill>
                <a:latin typeface="Cooper Hewitt"/>
              </a:rPr>
              <a:t>HISZPANIA, Malaga </a:t>
            </a:r>
          </a:p>
          <a:p>
            <a:pPr algn="ctr">
              <a:lnSpc>
                <a:spcPts val="3817"/>
              </a:lnSpc>
            </a:pPr>
            <a:r>
              <a:rPr lang="en-US" sz="2726" spc="218">
                <a:solidFill>
                  <a:srgbClr val="F1EEEC"/>
                </a:solidFill>
                <a:latin typeface="Cooper Hewitt"/>
              </a:rPr>
              <a:t>2-29 październik 2022</a:t>
            </a:r>
          </a:p>
          <a:p>
            <a:pPr algn="ctr">
              <a:lnSpc>
                <a:spcPts val="3817"/>
              </a:lnSpc>
            </a:pPr>
            <a:endParaRPr lang="en-US" sz="2726" spc="218">
              <a:solidFill>
                <a:srgbClr val="F1EEEC"/>
              </a:solidFill>
              <a:latin typeface="Cooper Hewit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845250" y="7236635"/>
            <a:ext cx="10597500" cy="1016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7"/>
              </a:lnSpc>
            </a:pPr>
            <a:r>
              <a:rPr lang="en-US" sz="2726" spc="218">
                <a:solidFill>
                  <a:srgbClr val="F1EEEC"/>
                </a:solidFill>
                <a:latin typeface="Cooper Hewitt"/>
              </a:rPr>
              <a:t>NATALIA WRONA I NATALIA WOJTCZAK</a:t>
            </a:r>
          </a:p>
          <a:p>
            <a:pPr algn="ctr">
              <a:lnSpc>
                <a:spcPts val="3817"/>
              </a:lnSpc>
            </a:pPr>
            <a:endParaRPr lang="en-US" sz="2726" spc="218">
              <a:solidFill>
                <a:srgbClr val="F1EEEC"/>
              </a:solidFill>
              <a:latin typeface="Cooper Hewit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BA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5985" y="490990"/>
            <a:ext cx="17436031" cy="9305020"/>
            <a:chOff x="0" y="0"/>
            <a:chExt cx="72228388" cy="385458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2228385" cy="38545849"/>
            </a:xfrm>
            <a:custGeom>
              <a:avLst/>
              <a:gdLst/>
              <a:ahLst/>
              <a:cxnLst/>
              <a:rect l="l" t="t" r="r" b="b"/>
              <a:pathLst>
                <a:path w="72228385" h="38545849">
                  <a:moveTo>
                    <a:pt x="0" y="0"/>
                  </a:moveTo>
                  <a:lnTo>
                    <a:pt x="72228385" y="0"/>
                  </a:lnTo>
                  <a:lnTo>
                    <a:pt x="72228385" y="38545849"/>
                  </a:lnTo>
                  <a:lnTo>
                    <a:pt x="0" y="38545849"/>
                  </a:lnTo>
                  <a:close/>
                </a:path>
              </a:pathLst>
            </a:custGeom>
            <a:solidFill>
              <a:srgbClr val="FFFFFF">
                <a:alpha val="65882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358564"/>
            <a:ext cx="18288000" cy="903932"/>
            <a:chOff x="0" y="0"/>
            <a:chExt cx="75757653" cy="37445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5757652" cy="3744521"/>
            </a:xfrm>
            <a:custGeom>
              <a:avLst/>
              <a:gdLst/>
              <a:ahLst/>
              <a:cxnLst/>
              <a:rect l="l" t="t" r="r" b="b"/>
              <a:pathLst>
                <a:path w="75757652" h="3744521">
                  <a:moveTo>
                    <a:pt x="0" y="0"/>
                  </a:moveTo>
                  <a:lnTo>
                    <a:pt x="75757652" y="0"/>
                  </a:lnTo>
                  <a:lnTo>
                    <a:pt x="75757652" y="3744521"/>
                  </a:lnTo>
                  <a:lnTo>
                    <a:pt x="0" y="3744521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519503" y="1451266"/>
            <a:ext cx="17342512" cy="2830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67"/>
              </a:lnSpc>
            </a:pPr>
            <a:r>
              <a:rPr lang="en-US" sz="4048">
                <a:solidFill>
                  <a:srgbClr val="000000"/>
                </a:solidFill>
                <a:latin typeface="Cardo"/>
              </a:rPr>
              <a:t>Wolne chwile spędzałyśmy ruchowo. Wieczorne spacery i podziwianie każdego kąta Malagi to była nasza codzienność. Pogoda i temperatury powyżej 22 stopni sprawiały, że każdy weekend byłyśmy na plaży. Mieliśmy okazję odwiedzić galerie sztuki. 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214335">
            <a:off x="8697660" y="4092438"/>
            <a:ext cx="5514495" cy="5784093"/>
            <a:chOff x="0" y="0"/>
            <a:chExt cx="13716000" cy="14386560"/>
          </a:xfrm>
        </p:grpSpPr>
        <p:sp>
          <p:nvSpPr>
            <p:cNvPr id="8" name="Freeform 8"/>
            <p:cNvSpPr/>
            <p:nvPr/>
          </p:nvSpPr>
          <p:spPr>
            <a:xfrm>
              <a:off x="1430020" y="726440"/>
              <a:ext cx="11457940" cy="10681970"/>
            </a:xfrm>
            <a:custGeom>
              <a:avLst/>
              <a:gdLst/>
              <a:ahLst/>
              <a:cxnLst/>
              <a:rect l="l" t="t" r="r" b="b"/>
              <a:pathLst>
                <a:path w="11457940" h="10681970">
                  <a:moveTo>
                    <a:pt x="11457940" y="10681970"/>
                  </a:moveTo>
                  <a:lnTo>
                    <a:pt x="0" y="10681970"/>
                  </a:lnTo>
                  <a:lnTo>
                    <a:pt x="0" y="0"/>
                  </a:lnTo>
                  <a:lnTo>
                    <a:pt x="11456669" y="0"/>
                  </a:lnTo>
                  <a:lnTo>
                    <a:pt x="11456669" y="10681970"/>
                  </a:lnTo>
                  <a:lnTo>
                    <a:pt x="11457940" y="10681970"/>
                  </a:lnTo>
                  <a:close/>
                </a:path>
              </a:pathLst>
            </a:custGeom>
            <a:blipFill>
              <a:blip r:embed="rId2"/>
              <a:stretch>
                <a:fillRect l="-10121" t="-41552" r="-11" b="-15940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13716000" cy="14386561"/>
            </a:xfrm>
            <a:custGeom>
              <a:avLst/>
              <a:gdLst/>
              <a:ahLst/>
              <a:cxnLst/>
              <a:rect l="l" t="t" r="r" b="b"/>
              <a:pathLst>
                <a:path w="13716000" h="14386561">
                  <a:moveTo>
                    <a:pt x="13716000" y="14386561"/>
                  </a:moveTo>
                  <a:lnTo>
                    <a:pt x="0" y="14386561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14386561"/>
                  </a:lnTo>
                  <a:close/>
                </a:path>
              </a:pathLst>
            </a:custGeom>
            <a:blipFill>
              <a:blip r:embed="rId3"/>
              <a:stretch>
                <a:fillRect l="-412" r="-412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-515837" y="5217575"/>
            <a:ext cx="4509071" cy="4729515"/>
            <a:chOff x="0" y="0"/>
            <a:chExt cx="13716000" cy="14386560"/>
          </a:xfrm>
        </p:grpSpPr>
        <p:sp>
          <p:nvSpPr>
            <p:cNvPr id="11" name="Freeform 11"/>
            <p:cNvSpPr/>
            <p:nvPr/>
          </p:nvSpPr>
          <p:spPr>
            <a:xfrm>
              <a:off x="1430020" y="726440"/>
              <a:ext cx="11457940" cy="10681970"/>
            </a:xfrm>
            <a:custGeom>
              <a:avLst/>
              <a:gdLst/>
              <a:ahLst/>
              <a:cxnLst/>
              <a:rect l="l" t="t" r="r" b="b"/>
              <a:pathLst>
                <a:path w="11457940" h="10681970">
                  <a:moveTo>
                    <a:pt x="11457940" y="10681970"/>
                  </a:moveTo>
                  <a:lnTo>
                    <a:pt x="0" y="10681970"/>
                  </a:lnTo>
                  <a:lnTo>
                    <a:pt x="0" y="0"/>
                  </a:lnTo>
                  <a:lnTo>
                    <a:pt x="11456669" y="0"/>
                  </a:lnTo>
                  <a:lnTo>
                    <a:pt x="11456669" y="10681970"/>
                  </a:lnTo>
                  <a:lnTo>
                    <a:pt x="11457940" y="10681970"/>
                  </a:lnTo>
                  <a:close/>
                </a:path>
              </a:pathLst>
            </a:custGeom>
            <a:blipFill>
              <a:blip r:embed="rId4"/>
              <a:stretch>
                <a:fillRect t="-17205" r="-11" b="-83072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13716000" cy="14386561"/>
            </a:xfrm>
            <a:custGeom>
              <a:avLst/>
              <a:gdLst/>
              <a:ahLst/>
              <a:cxnLst/>
              <a:rect l="l" t="t" r="r" b="b"/>
              <a:pathLst>
                <a:path w="13716000" h="14386561">
                  <a:moveTo>
                    <a:pt x="13716000" y="14386561"/>
                  </a:moveTo>
                  <a:lnTo>
                    <a:pt x="0" y="14386561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14386561"/>
                  </a:lnTo>
                  <a:close/>
                </a:path>
              </a:pathLst>
            </a:custGeom>
            <a:blipFill>
              <a:blip r:embed="rId3"/>
              <a:stretch>
                <a:fillRect l="-412" r="-412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 rot="-162762">
            <a:off x="3377278" y="4251695"/>
            <a:ext cx="5630132" cy="5905383"/>
            <a:chOff x="0" y="0"/>
            <a:chExt cx="13716000" cy="14386560"/>
          </a:xfrm>
        </p:grpSpPr>
        <p:sp>
          <p:nvSpPr>
            <p:cNvPr id="14" name="Freeform 14"/>
            <p:cNvSpPr/>
            <p:nvPr/>
          </p:nvSpPr>
          <p:spPr>
            <a:xfrm>
              <a:off x="1430020" y="726440"/>
              <a:ext cx="11457940" cy="10681970"/>
            </a:xfrm>
            <a:custGeom>
              <a:avLst/>
              <a:gdLst/>
              <a:ahLst/>
              <a:cxnLst/>
              <a:rect l="l" t="t" r="r" b="b"/>
              <a:pathLst>
                <a:path w="11457940" h="10681970">
                  <a:moveTo>
                    <a:pt x="11457940" y="10681970"/>
                  </a:moveTo>
                  <a:lnTo>
                    <a:pt x="0" y="10681970"/>
                  </a:lnTo>
                  <a:lnTo>
                    <a:pt x="0" y="0"/>
                  </a:lnTo>
                  <a:lnTo>
                    <a:pt x="11456669" y="0"/>
                  </a:lnTo>
                  <a:lnTo>
                    <a:pt x="11456669" y="10681970"/>
                  </a:lnTo>
                  <a:lnTo>
                    <a:pt x="11457940" y="10681970"/>
                  </a:lnTo>
                  <a:close/>
                </a:path>
              </a:pathLst>
            </a:custGeom>
            <a:blipFill>
              <a:blip r:embed="rId5"/>
              <a:stretch>
                <a:fillRect l="-15674" t="-33995" r="-5552" b="-39362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13716000" cy="14386561"/>
            </a:xfrm>
            <a:custGeom>
              <a:avLst/>
              <a:gdLst/>
              <a:ahLst/>
              <a:cxnLst/>
              <a:rect l="l" t="t" r="r" b="b"/>
              <a:pathLst>
                <a:path w="13716000" h="14386561">
                  <a:moveTo>
                    <a:pt x="13716000" y="14386561"/>
                  </a:moveTo>
                  <a:lnTo>
                    <a:pt x="0" y="14386561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14386561"/>
                  </a:lnTo>
                  <a:close/>
                </a:path>
              </a:pathLst>
            </a:custGeom>
            <a:blipFill>
              <a:blip r:embed="rId3"/>
              <a:stretch>
                <a:fillRect l="-412" r="-412"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3232525" y="4644459"/>
            <a:ext cx="5055475" cy="5302631"/>
            <a:chOff x="0" y="0"/>
            <a:chExt cx="13716000" cy="14386560"/>
          </a:xfrm>
        </p:grpSpPr>
        <p:sp>
          <p:nvSpPr>
            <p:cNvPr id="17" name="Freeform 17"/>
            <p:cNvSpPr/>
            <p:nvPr/>
          </p:nvSpPr>
          <p:spPr>
            <a:xfrm>
              <a:off x="1430020" y="726440"/>
              <a:ext cx="11457940" cy="10681970"/>
            </a:xfrm>
            <a:custGeom>
              <a:avLst/>
              <a:gdLst/>
              <a:ahLst/>
              <a:cxnLst/>
              <a:rect l="l" t="t" r="r" b="b"/>
              <a:pathLst>
                <a:path w="11457940" h="10681970">
                  <a:moveTo>
                    <a:pt x="11457940" y="10681970"/>
                  </a:moveTo>
                  <a:lnTo>
                    <a:pt x="0" y="10681970"/>
                  </a:lnTo>
                  <a:lnTo>
                    <a:pt x="0" y="0"/>
                  </a:lnTo>
                  <a:lnTo>
                    <a:pt x="11456669" y="0"/>
                  </a:lnTo>
                  <a:lnTo>
                    <a:pt x="11456669" y="10681970"/>
                  </a:lnTo>
                  <a:lnTo>
                    <a:pt x="11457940" y="10681970"/>
                  </a:lnTo>
                  <a:close/>
                </a:path>
              </a:pathLst>
            </a:custGeom>
            <a:blipFill>
              <a:blip r:embed="rId6"/>
              <a:stretch>
                <a:fillRect l="-4373" t="-25769" r="-12284" b="-41056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13716000" cy="14386561"/>
            </a:xfrm>
            <a:custGeom>
              <a:avLst/>
              <a:gdLst/>
              <a:ahLst/>
              <a:cxnLst/>
              <a:rect l="l" t="t" r="r" b="b"/>
              <a:pathLst>
                <a:path w="13716000" h="14386561">
                  <a:moveTo>
                    <a:pt x="13716000" y="14386561"/>
                  </a:moveTo>
                  <a:lnTo>
                    <a:pt x="0" y="14386561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14386561"/>
                  </a:lnTo>
                  <a:close/>
                </a:path>
              </a:pathLst>
            </a:custGeom>
            <a:blipFill>
              <a:blip r:embed="rId3"/>
              <a:stretch>
                <a:fillRect l="-412" r="-412"/>
              </a:stretch>
            </a:blipFill>
          </p:spPr>
        </p:sp>
      </p:grpSp>
      <p:sp>
        <p:nvSpPr>
          <p:cNvPr id="19" name="TextBox 19"/>
          <p:cNvSpPr txBox="1"/>
          <p:nvPr/>
        </p:nvSpPr>
        <p:spPr>
          <a:xfrm>
            <a:off x="425985" y="364874"/>
            <a:ext cx="18288000" cy="796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2"/>
              </a:lnSpc>
            </a:pPr>
            <a:r>
              <a:rPr lang="en-US" sz="4658">
                <a:solidFill>
                  <a:srgbClr val="000000"/>
                </a:solidFill>
                <a:latin typeface="Cardo Bold"/>
              </a:rPr>
              <a:t>Czas wolny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BA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5985" y="490990"/>
            <a:ext cx="17436031" cy="9305020"/>
            <a:chOff x="0" y="0"/>
            <a:chExt cx="72228388" cy="385458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2228385" cy="38545849"/>
            </a:xfrm>
            <a:custGeom>
              <a:avLst/>
              <a:gdLst/>
              <a:ahLst/>
              <a:cxnLst/>
              <a:rect l="l" t="t" r="r" b="b"/>
              <a:pathLst>
                <a:path w="72228385" h="38545849">
                  <a:moveTo>
                    <a:pt x="0" y="0"/>
                  </a:moveTo>
                  <a:lnTo>
                    <a:pt x="72228385" y="0"/>
                  </a:lnTo>
                  <a:lnTo>
                    <a:pt x="72228385" y="38545849"/>
                  </a:lnTo>
                  <a:lnTo>
                    <a:pt x="0" y="38545849"/>
                  </a:lnTo>
                  <a:close/>
                </a:path>
              </a:pathLst>
            </a:custGeom>
            <a:solidFill>
              <a:srgbClr val="FFFFFF">
                <a:alpha val="65882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358564"/>
            <a:ext cx="18288000" cy="903932"/>
            <a:chOff x="0" y="0"/>
            <a:chExt cx="75757653" cy="37445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5757652" cy="3744521"/>
            </a:xfrm>
            <a:custGeom>
              <a:avLst/>
              <a:gdLst/>
              <a:ahLst/>
              <a:cxnLst/>
              <a:rect l="l" t="t" r="r" b="b"/>
              <a:pathLst>
                <a:path w="75757652" h="3744521">
                  <a:moveTo>
                    <a:pt x="0" y="0"/>
                  </a:moveTo>
                  <a:lnTo>
                    <a:pt x="75757652" y="0"/>
                  </a:lnTo>
                  <a:lnTo>
                    <a:pt x="75757652" y="3744521"/>
                  </a:lnTo>
                  <a:lnTo>
                    <a:pt x="0" y="3744521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519503" y="1426801"/>
            <a:ext cx="17342512" cy="7831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67"/>
              </a:lnSpc>
            </a:pPr>
            <a:r>
              <a:rPr lang="en-US" sz="4048">
                <a:solidFill>
                  <a:srgbClr val="000000"/>
                </a:solidFill>
                <a:latin typeface="Cardo"/>
              </a:rPr>
              <a:t>    Dzięki projektowi erasmus mogłyśmy spróbować i nauczyć się samodzielnego życia oraz rozporządzenia finansami. Poznałyśmy kulturę i krajobraz Hiszpanii oraz miałyśmy okazję poznać nowy język. Praktyki, które odbywałyśmy pozwoliły nam poszerzyć swoje portfolio, a także umiejętności. Dzięki projektowi poznaliśmy się również lepiej w grupie i mogłyśmy zawrzeć nowe znajomości. </a:t>
            </a:r>
          </a:p>
          <a:p>
            <a:pPr>
              <a:lnSpc>
                <a:spcPts val="5667"/>
              </a:lnSpc>
            </a:pPr>
            <a:endParaRPr lang="en-US" sz="4048">
              <a:solidFill>
                <a:srgbClr val="000000"/>
              </a:solidFill>
              <a:latin typeface="Cardo"/>
            </a:endParaRPr>
          </a:p>
          <a:p>
            <a:pPr algn="l">
              <a:lnSpc>
                <a:spcPts val="5667"/>
              </a:lnSpc>
            </a:pPr>
            <a:r>
              <a:rPr lang="en-US" sz="4048">
                <a:solidFill>
                  <a:srgbClr val="000000"/>
                </a:solidFill>
                <a:latin typeface="Cardo"/>
              </a:rPr>
              <a:t>Każdemu kto tylko ma taką możliwość polecamy uczestniczyć w programie Erasmus+, ponieważ daje on wiele korzyści, które mogą być przydatne w dorosłym życiu. Jest to także okazja na spróbowanie czegoś nowego, otwarcia się na świat, ale także i na nowe doświadczenia.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25985" y="364874"/>
            <a:ext cx="18288000" cy="796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2"/>
              </a:lnSpc>
            </a:pPr>
            <a:r>
              <a:rPr lang="en-US" sz="4658">
                <a:solidFill>
                  <a:srgbClr val="000000"/>
                </a:solidFill>
                <a:latin typeface="Cardo Bold"/>
              </a:rPr>
              <a:t>Podsumowanie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1000"/>
          </a:blip>
          <a:srcRect t="7750" b="78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52283" y="547449"/>
            <a:ext cx="17183434" cy="9192102"/>
            <a:chOff x="0" y="0"/>
            <a:chExt cx="54334112" cy="290654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334110" cy="29065475"/>
            </a:xfrm>
            <a:custGeom>
              <a:avLst/>
              <a:gdLst/>
              <a:ahLst/>
              <a:cxnLst/>
              <a:rect l="l" t="t" r="r" b="b"/>
              <a:pathLst>
                <a:path w="54334110" h="29065475">
                  <a:moveTo>
                    <a:pt x="0" y="0"/>
                  </a:moveTo>
                  <a:lnTo>
                    <a:pt x="54334110" y="0"/>
                  </a:lnTo>
                  <a:lnTo>
                    <a:pt x="54334110" y="29065475"/>
                  </a:lnTo>
                  <a:lnTo>
                    <a:pt x="0" y="29065475"/>
                  </a:lnTo>
                  <a:close/>
                </a:path>
              </a:pathLst>
            </a:custGeom>
            <a:solidFill>
              <a:srgbClr val="3F6F92">
                <a:alpha val="63922"/>
              </a:srgbClr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00017" y="891246"/>
            <a:ext cx="713307" cy="7133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16665151" y="8671008"/>
            <a:ext cx="713307" cy="713307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786628" y="3947356"/>
            <a:ext cx="6714744" cy="97901"/>
            <a:chOff x="0" y="0"/>
            <a:chExt cx="6350000" cy="9258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92583"/>
            </a:xfrm>
            <a:custGeom>
              <a:avLst/>
              <a:gdLst/>
              <a:ahLst/>
              <a:cxnLst/>
              <a:rect l="l" t="t" r="r" b="b"/>
              <a:pathLst>
                <a:path w="6350000" h="92583">
                  <a:moveTo>
                    <a:pt x="0" y="0"/>
                  </a:moveTo>
                  <a:lnTo>
                    <a:pt x="6350000" y="0"/>
                  </a:lnTo>
                  <a:lnTo>
                    <a:pt x="6350000" y="92583"/>
                  </a:lnTo>
                  <a:lnTo>
                    <a:pt x="0" y="9258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5786628" y="6338634"/>
            <a:ext cx="6714744" cy="97901"/>
            <a:chOff x="0" y="0"/>
            <a:chExt cx="6350000" cy="925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92583"/>
            </a:xfrm>
            <a:custGeom>
              <a:avLst/>
              <a:gdLst/>
              <a:ahLst/>
              <a:cxnLst/>
              <a:rect l="l" t="t" r="r" b="b"/>
              <a:pathLst>
                <a:path w="6350000" h="92583">
                  <a:moveTo>
                    <a:pt x="0" y="0"/>
                  </a:moveTo>
                  <a:lnTo>
                    <a:pt x="6350000" y="0"/>
                  </a:lnTo>
                  <a:lnTo>
                    <a:pt x="6350000" y="92583"/>
                  </a:lnTo>
                  <a:lnTo>
                    <a:pt x="0" y="9258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552283" y="4608745"/>
            <a:ext cx="17183434" cy="103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30"/>
              </a:lnSpc>
            </a:pPr>
            <a:r>
              <a:rPr lang="en-US" sz="6021" spc="481">
                <a:solidFill>
                  <a:srgbClr val="F1EEEC"/>
                </a:solidFill>
                <a:latin typeface="Cardo"/>
              </a:rPr>
              <a:t>DZIĘKUJEMY ZA UWAGĘ!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845250" y="1494394"/>
            <a:ext cx="10597500" cy="1986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7"/>
              </a:lnSpc>
            </a:pPr>
            <a:r>
              <a:rPr lang="en-US" sz="2726" spc="218">
                <a:solidFill>
                  <a:srgbClr val="F1EEEC"/>
                </a:solidFill>
                <a:latin typeface="Cooper Hewitt"/>
              </a:rPr>
              <a:t>PRAKTYKI ZAWODOWE ERAMUS+ </a:t>
            </a:r>
          </a:p>
          <a:p>
            <a:pPr algn="ctr">
              <a:lnSpc>
                <a:spcPts val="3817"/>
              </a:lnSpc>
            </a:pPr>
            <a:r>
              <a:rPr lang="en-US" sz="2726" spc="218">
                <a:solidFill>
                  <a:srgbClr val="F1EEEC"/>
                </a:solidFill>
                <a:latin typeface="Cooper Hewitt"/>
              </a:rPr>
              <a:t>HISZPANIA, Malaga </a:t>
            </a:r>
          </a:p>
          <a:p>
            <a:pPr algn="ctr">
              <a:lnSpc>
                <a:spcPts val="3817"/>
              </a:lnSpc>
            </a:pPr>
            <a:r>
              <a:rPr lang="en-US" sz="2726" spc="218">
                <a:solidFill>
                  <a:srgbClr val="F1EEEC"/>
                </a:solidFill>
                <a:latin typeface="Cooper Hewitt"/>
              </a:rPr>
              <a:t>2-29 październik 2022</a:t>
            </a:r>
          </a:p>
          <a:p>
            <a:pPr algn="ctr">
              <a:lnSpc>
                <a:spcPts val="3817"/>
              </a:lnSpc>
            </a:pPr>
            <a:endParaRPr lang="en-US" sz="2726" spc="218">
              <a:solidFill>
                <a:srgbClr val="F1EEEC"/>
              </a:solidFill>
              <a:latin typeface="Cooper Hewit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845250" y="7236635"/>
            <a:ext cx="10597500" cy="1016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7"/>
              </a:lnSpc>
            </a:pPr>
            <a:r>
              <a:rPr lang="en-US" sz="2726" spc="218">
                <a:solidFill>
                  <a:srgbClr val="F1EEEC"/>
                </a:solidFill>
                <a:latin typeface="Cooper Hewitt"/>
              </a:rPr>
              <a:t>NATALIA WRONA I NATALIA WOJTCZAK</a:t>
            </a:r>
          </a:p>
          <a:p>
            <a:pPr algn="ctr">
              <a:lnSpc>
                <a:spcPts val="3817"/>
              </a:lnSpc>
            </a:pPr>
            <a:endParaRPr lang="en-US" sz="2726" spc="218">
              <a:solidFill>
                <a:srgbClr val="F1EEEC"/>
              </a:solidFill>
              <a:latin typeface="Cooper Hewit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BA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8960" y="676512"/>
            <a:ext cx="17436031" cy="9305020"/>
            <a:chOff x="0" y="0"/>
            <a:chExt cx="72228388" cy="385458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2228385" cy="38545849"/>
            </a:xfrm>
            <a:custGeom>
              <a:avLst/>
              <a:gdLst/>
              <a:ahLst/>
              <a:cxnLst/>
              <a:rect l="l" t="t" r="r" b="b"/>
              <a:pathLst>
                <a:path w="72228385" h="38545849">
                  <a:moveTo>
                    <a:pt x="0" y="0"/>
                  </a:moveTo>
                  <a:lnTo>
                    <a:pt x="72228385" y="0"/>
                  </a:lnTo>
                  <a:lnTo>
                    <a:pt x="72228385" y="38545849"/>
                  </a:lnTo>
                  <a:lnTo>
                    <a:pt x="0" y="38545849"/>
                  </a:lnTo>
                  <a:close/>
                </a:path>
              </a:pathLst>
            </a:custGeom>
            <a:solidFill>
              <a:srgbClr val="FFFFFF">
                <a:alpha val="65882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358564"/>
            <a:ext cx="18288000" cy="903932"/>
            <a:chOff x="0" y="0"/>
            <a:chExt cx="75757653" cy="37445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5757652" cy="3744521"/>
            </a:xfrm>
            <a:custGeom>
              <a:avLst/>
              <a:gdLst/>
              <a:ahLst/>
              <a:cxnLst/>
              <a:rect l="l" t="t" r="r" b="b"/>
              <a:pathLst>
                <a:path w="75757652" h="3744521">
                  <a:moveTo>
                    <a:pt x="0" y="0"/>
                  </a:moveTo>
                  <a:lnTo>
                    <a:pt x="75757652" y="0"/>
                  </a:lnTo>
                  <a:lnTo>
                    <a:pt x="75757652" y="3744521"/>
                  </a:lnTo>
                  <a:lnTo>
                    <a:pt x="0" y="3744521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3731" t="13212" b="13324"/>
          <a:stretch>
            <a:fillRect/>
          </a:stretch>
        </p:blipFill>
        <p:spPr>
          <a:xfrm>
            <a:off x="13161971" y="2231564"/>
            <a:ext cx="4824736" cy="39528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34651">
            <a:off x="14586966" y="4571102"/>
            <a:ext cx="765582" cy="1144796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 rot="-162762">
            <a:off x="550676" y="4430999"/>
            <a:ext cx="5017042" cy="5262319"/>
            <a:chOff x="0" y="0"/>
            <a:chExt cx="13716000" cy="14386560"/>
          </a:xfrm>
        </p:grpSpPr>
        <p:sp>
          <p:nvSpPr>
            <p:cNvPr id="9" name="Freeform 9"/>
            <p:cNvSpPr/>
            <p:nvPr/>
          </p:nvSpPr>
          <p:spPr>
            <a:xfrm>
              <a:off x="1430020" y="726440"/>
              <a:ext cx="11457940" cy="10681970"/>
            </a:xfrm>
            <a:custGeom>
              <a:avLst/>
              <a:gdLst/>
              <a:ahLst/>
              <a:cxnLst/>
              <a:rect l="l" t="t" r="r" b="b"/>
              <a:pathLst>
                <a:path w="11457940" h="10681970">
                  <a:moveTo>
                    <a:pt x="11457940" y="10681970"/>
                  </a:moveTo>
                  <a:lnTo>
                    <a:pt x="0" y="10681970"/>
                  </a:lnTo>
                  <a:lnTo>
                    <a:pt x="0" y="0"/>
                  </a:lnTo>
                  <a:lnTo>
                    <a:pt x="11456669" y="0"/>
                  </a:lnTo>
                  <a:lnTo>
                    <a:pt x="11456669" y="10681970"/>
                  </a:lnTo>
                  <a:lnTo>
                    <a:pt x="11457940" y="10681970"/>
                  </a:lnTo>
                  <a:close/>
                </a:path>
              </a:pathLst>
            </a:custGeom>
            <a:blipFill>
              <a:blip r:embed="rId5"/>
              <a:stretch>
                <a:fillRect l="-14506" r="-71969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3716000" cy="14386561"/>
            </a:xfrm>
            <a:custGeom>
              <a:avLst/>
              <a:gdLst/>
              <a:ahLst/>
              <a:cxnLst/>
              <a:rect l="l" t="t" r="r" b="b"/>
              <a:pathLst>
                <a:path w="13716000" h="14386561">
                  <a:moveTo>
                    <a:pt x="13716000" y="14386561"/>
                  </a:moveTo>
                  <a:lnTo>
                    <a:pt x="0" y="14386561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14386561"/>
                  </a:lnTo>
                  <a:close/>
                </a:path>
              </a:pathLst>
            </a:custGeom>
            <a:blipFill>
              <a:blip r:embed="rId6"/>
              <a:stretch>
                <a:fillRect l="-412" r="-412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5940118" y="4414808"/>
            <a:ext cx="5047914" cy="5294701"/>
            <a:chOff x="0" y="0"/>
            <a:chExt cx="13716000" cy="14386560"/>
          </a:xfrm>
        </p:grpSpPr>
        <p:sp>
          <p:nvSpPr>
            <p:cNvPr id="12" name="Freeform 12"/>
            <p:cNvSpPr/>
            <p:nvPr/>
          </p:nvSpPr>
          <p:spPr>
            <a:xfrm>
              <a:off x="1430020" y="726440"/>
              <a:ext cx="11457940" cy="10681970"/>
            </a:xfrm>
            <a:custGeom>
              <a:avLst/>
              <a:gdLst/>
              <a:ahLst/>
              <a:cxnLst/>
              <a:rect l="l" t="t" r="r" b="b"/>
              <a:pathLst>
                <a:path w="11457940" h="10681970">
                  <a:moveTo>
                    <a:pt x="11457940" y="10681970"/>
                  </a:moveTo>
                  <a:lnTo>
                    <a:pt x="0" y="10681970"/>
                  </a:lnTo>
                  <a:lnTo>
                    <a:pt x="0" y="0"/>
                  </a:lnTo>
                  <a:lnTo>
                    <a:pt x="11456669" y="0"/>
                  </a:lnTo>
                  <a:lnTo>
                    <a:pt x="11456669" y="10681970"/>
                  </a:lnTo>
                  <a:lnTo>
                    <a:pt x="11457940" y="10681970"/>
                  </a:lnTo>
                  <a:close/>
                </a:path>
              </a:pathLst>
            </a:custGeom>
            <a:blipFill>
              <a:blip r:embed="rId7"/>
              <a:stretch>
                <a:fillRect l="-3144" t="-33142" r="-3155" b="-18869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13716000" cy="14386561"/>
            </a:xfrm>
            <a:custGeom>
              <a:avLst/>
              <a:gdLst/>
              <a:ahLst/>
              <a:cxnLst/>
              <a:rect l="l" t="t" r="r" b="b"/>
              <a:pathLst>
                <a:path w="13716000" h="14386561">
                  <a:moveTo>
                    <a:pt x="13716000" y="14386561"/>
                  </a:moveTo>
                  <a:lnTo>
                    <a:pt x="0" y="14386561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14386561"/>
                  </a:lnTo>
                  <a:close/>
                </a:path>
              </a:pathLst>
            </a:custGeom>
            <a:blipFill>
              <a:blip r:embed="rId6"/>
              <a:stretch>
                <a:fillRect l="-412" r="-412"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 rot="587624">
            <a:off x="9885236" y="5829525"/>
            <a:ext cx="3848174" cy="4036307"/>
            <a:chOff x="0" y="0"/>
            <a:chExt cx="13716000" cy="14386560"/>
          </a:xfrm>
        </p:grpSpPr>
        <p:sp>
          <p:nvSpPr>
            <p:cNvPr id="15" name="Freeform 15"/>
            <p:cNvSpPr/>
            <p:nvPr/>
          </p:nvSpPr>
          <p:spPr>
            <a:xfrm>
              <a:off x="1430020" y="726440"/>
              <a:ext cx="11457940" cy="10681970"/>
            </a:xfrm>
            <a:custGeom>
              <a:avLst/>
              <a:gdLst/>
              <a:ahLst/>
              <a:cxnLst/>
              <a:rect l="l" t="t" r="r" b="b"/>
              <a:pathLst>
                <a:path w="11457940" h="10681970">
                  <a:moveTo>
                    <a:pt x="11457940" y="10681970"/>
                  </a:moveTo>
                  <a:lnTo>
                    <a:pt x="0" y="10681970"/>
                  </a:lnTo>
                  <a:lnTo>
                    <a:pt x="0" y="0"/>
                  </a:lnTo>
                  <a:lnTo>
                    <a:pt x="11456669" y="0"/>
                  </a:lnTo>
                  <a:lnTo>
                    <a:pt x="11456669" y="10681970"/>
                  </a:lnTo>
                  <a:lnTo>
                    <a:pt x="11457940" y="10681970"/>
                  </a:lnTo>
                  <a:close/>
                </a:path>
              </a:pathLst>
            </a:custGeom>
            <a:blipFill>
              <a:blip r:embed="rId8"/>
              <a:stretch>
                <a:fillRect t="-25170" r="-11" b="-17848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13716000" cy="14386561"/>
            </a:xfrm>
            <a:custGeom>
              <a:avLst/>
              <a:gdLst/>
              <a:ahLst/>
              <a:cxnLst/>
              <a:rect l="l" t="t" r="r" b="b"/>
              <a:pathLst>
                <a:path w="13716000" h="14386561">
                  <a:moveTo>
                    <a:pt x="13716000" y="14386561"/>
                  </a:moveTo>
                  <a:lnTo>
                    <a:pt x="0" y="14386561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14386561"/>
                  </a:lnTo>
                  <a:close/>
                </a:path>
              </a:pathLst>
            </a:custGeom>
            <a:blipFill>
              <a:blip r:embed="rId6"/>
              <a:stretch>
                <a:fillRect l="-412" r="-412"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425985" y="364874"/>
            <a:ext cx="18288000" cy="796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2"/>
              </a:lnSpc>
            </a:pPr>
            <a:r>
              <a:rPr lang="en-US" sz="4658">
                <a:solidFill>
                  <a:srgbClr val="000000"/>
                </a:solidFill>
                <a:latin typeface="Cardo Bold"/>
              </a:rPr>
              <a:t>Miejsce odbywania stażu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50676" y="1827372"/>
            <a:ext cx="17436031" cy="238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rdo"/>
              </a:rPr>
              <a:t>Miejscem odbywania stażu było miasto Malaga położone na południu Hiszpanii.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rdo"/>
              </a:rPr>
              <a:t>Málaga położona jest w rejonie Andaluzji.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rdo"/>
              </a:rPr>
              <a:t>Jest pełna historycznych zakątków, pięknej architektury 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rdo"/>
              </a:rPr>
              <a:t>oraz malowniczych krajobrazów.</a:t>
            </a:r>
          </a:p>
        </p:txBody>
      </p:sp>
      <p:sp>
        <p:nvSpPr>
          <p:cNvPr id="19" name="TextBox 19"/>
          <p:cNvSpPr txBox="1"/>
          <p:nvPr/>
        </p:nvSpPr>
        <p:spPr>
          <a:xfrm rot="-158705">
            <a:off x="914722" y="8749163"/>
            <a:ext cx="4789650" cy="653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36"/>
              </a:lnSpc>
            </a:pPr>
            <a:r>
              <a:rPr lang="en-US" sz="3883">
                <a:solidFill>
                  <a:srgbClr val="000000"/>
                </a:solidFill>
                <a:latin typeface="Bakerie Thin Bold"/>
              </a:rPr>
              <a:t>Fortyfikacja Alcazaba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737251" y="8770609"/>
            <a:ext cx="3656272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Bakerie Thin Bold"/>
              </a:rPr>
              <a:t>Plaże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B4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071253" y="389656"/>
            <a:ext cx="12145494" cy="0"/>
          </a:xfrm>
          <a:prstGeom prst="line">
            <a:avLst/>
          </a:prstGeom>
          <a:ln w="38100" cap="flat">
            <a:solidFill>
              <a:srgbClr val="231F2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0" y="358564"/>
            <a:ext cx="18288000" cy="903932"/>
            <a:chOff x="0" y="0"/>
            <a:chExt cx="75757653" cy="374452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5757652" cy="3744521"/>
            </a:xfrm>
            <a:custGeom>
              <a:avLst/>
              <a:gdLst/>
              <a:ahLst/>
              <a:cxnLst/>
              <a:rect l="l" t="t" r="r" b="b"/>
              <a:pathLst>
                <a:path w="75757652" h="3744521">
                  <a:moveTo>
                    <a:pt x="0" y="0"/>
                  </a:moveTo>
                  <a:lnTo>
                    <a:pt x="75757652" y="0"/>
                  </a:lnTo>
                  <a:lnTo>
                    <a:pt x="75757652" y="3744521"/>
                  </a:lnTo>
                  <a:lnTo>
                    <a:pt x="0" y="3744521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-137641">
            <a:off x="4779112" y="4104750"/>
            <a:ext cx="4250788" cy="5786173"/>
            <a:chOff x="0" y="0"/>
            <a:chExt cx="6350000" cy="86436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3F6F92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2"/>
              <a:stretch>
                <a:fillRect t="-6508" b="-27808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261823" y="4073487"/>
            <a:ext cx="4403189" cy="5993620"/>
            <a:chOff x="0" y="0"/>
            <a:chExt cx="6350000" cy="86436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3"/>
              <a:stretch>
                <a:fillRect l="-2128" r="-2128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120212">
            <a:off x="9038197" y="4214667"/>
            <a:ext cx="4246238" cy="5779980"/>
            <a:chOff x="0" y="0"/>
            <a:chExt cx="6350000" cy="86436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F1EEEC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4"/>
              <a:stretch>
                <a:fillRect l="-2128" r="-2128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176602" y="1709955"/>
            <a:ext cx="17690972" cy="2875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67"/>
              </a:lnSpc>
            </a:pPr>
            <a:r>
              <a:rPr lang="en-US" sz="4000" dirty="0" err="1">
                <a:solidFill>
                  <a:srgbClr val="000000"/>
                </a:solidFill>
                <a:latin typeface="Cardo"/>
              </a:rPr>
              <a:t>Nasze</a:t>
            </a:r>
            <a:r>
              <a:rPr lang="en-US" sz="4000" dirty="0">
                <a:solidFill>
                  <a:srgbClr val="000000"/>
                </a:solidFill>
                <a:latin typeface="Card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rdo"/>
              </a:rPr>
              <a:t>zakwaterowanie</a:t>
            </a:r>
            <a:r>
              <a:rPr lang="en-US" sz="4000" dirty="0">
                <a:solidFill>
                  <a:srgbClr val="000000"/>
                </a:solidFill>
                <a:latin typeface="Card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rdo"/>
              </a:rPr>
              <a:t>znajdowało</a:t>
            </a:r>
            <a:r>
              <a:rPr lang="en-US" sz="4000" dirty="0">
                <a:solidFill>
                  <a:srgbClr val="000000"/>
                </a:solidFill>
                <a:latin typeface="Card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rdo"/>
              </a:rPr>
              <a:t>się</a:t>
            </a:r>
            <a:r>
              <a:rPr lang="en-US" sz="4000" dirty="0">
                <a:solidFill>
                  <a:srgbClr val="000000"/>
                </a:solidFill>
                <a:latin typeface="Card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rdo"/>
              </a:rPr>
              <a:t>przy</a:t>
            </a:r>
            <a:r>
              <a:rPr lang="en-US" sz="4000" dirty="0">
                <a:solidFill>
                  <a:srgbClr val="000000"/>
                </a:solidFill>
                <a:latin typeface="Card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rdo"/>
              </a:rPr>
              <a:t>główniej</a:t>
            </a:r>
            <a:r>
              <a:rPr lang="en-US" sz="4000" dirty="0">
                <a:solidFill>
                  <a:srgbClr val="000000"/>
                </a:solidFill>
                <a:latin typeface="Card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rdo"/>
              </a:rPr>
              <a:t>ulicy</a:t>
            </a:r>
            <a:r>
              <a:rPr lang="en-US" sz="4000" dirty="0">
                <a:solidFill>
                  <a:srgbClr val="000000"/>
                </a:solidFill>
                <a:latin typeface="Cardo"/>
              </a:rPr>
              <a:t> - Calle Larios.</a:t>
            </a:r>
          </a:p>
          <a:p>
            <a:pPr>
              <a:lnSpc>
                <a:spcPts val="5667"/>
              </a:lnSpc>
            </a:pPr>
            <a:r>
              <a:rPr lang="en-US" sz="4000" dirty="0">
                <a:solidFill>
                  <a:srgbClr val="000000"/>
                </a:solidFill>
                <a:latin typeface="Cardo"/>
              </a:rPr>
              <a:t>Jest </a:t>
            </a:r>
            <a:r>
              <a:rPr lang="en-US" sz="4000" dirty="0" err="1">
                <a:solidFill>
                  <a:srgbClr val="000000"/>
                </a:solidFill>
                <a:latin typeface="Cardo"/>
              </a:rPr>
              <a:t>reprezentacyjną</a:t>
            </a:r>
            <a:r>
              <a:rPr lang="en-US" sz="4000" dirty="0">
                <a:solidFill>
                  <a:srgbClr val="000000"/>
                </a:solidFill>
                <a:latin typeface="Card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rdo"/>
              </a:rPr>
              <a:t>ulica</a:t>
            </a:r>
            <a:r>
              <a:rPr lang="en-US" sz="4000" dirty="0">
                <a:solidFill>
                  <a:srgbClr val="000000"/>
                </a:solidFill>
                <a:latin typeface="Card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rdo"/>
              </a:rPr>
              <a:t>miasta</a:t>
            </a:r>
            <a:r>
              <a:rPr lang="en-US" sz="4000" dirty="0">
                <a:solidFill>
                  <a:srgbClr val="000000"/>
                </a:solidFill>
                <a:latin typeface="Cardo"/>
              </a:rPr>
              <a:t> z </a:t>
            </a:r>
            <a:r>
              <a:rPr lang="en-US" sz="4000" dirty="0" err="1">
                <a:solidFill>
                  <a:srgbClr val="000000"/>
                </a:solidFill>
                <a:latin typeface="Cardo"/>
              </a:rPr>
              <a:t>deptakiem</a:t>
            </a:r>
            <a:r>
              <a:rPr lang="en-US" sz="4000" dirty="0">
                <a:solidFill>
                  <a:srgbClr val="000000"/>
                </a:solidFill>
                <a:latin typeface="Card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rdo"/>
              </a:rPr>
              <a:t>będąca</a:t>
            </a:r>
            <a:r>
              <a:rPr lang="en-US" sz="4000" dirty="0">
                <a:solidFill>
                  <a:srgbClr val="000000"/>
                </a:solidFill>
                <a:latin typeface="Card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rdo"/>
              </a:rPr>
              <a:t>dziś</a:t>
            </a:r>
            <a:r>
              <a:rPr lang="en-US" sz="4000" dirty="0">
                <a:solidFill>
                  <a:srgbClr val="000000"/>
                </a:solidFill>
                <a:latin typeface="Card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rdo"/>
              </a:rPr>
              <a:t>trzecią</a:t>
            </a:r>
            <a:r>
              <a:rPr lang="en-US" sz="4000" dirty="0">
                <a:solidFill>
                  <a:srgbClr val="000000"/>
                </a:solidFill>
                <a:latin typeface="Card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rdo"/>
              </a:rPr>
              <a:t>najdroższą</a:t>
            </a:r>
            <a:r>
              <a:rPr lang="en-US" sz="4000" dirty="0">
                <a:solidFill>
                  <a:srgbClr val="000000"/>
                </a:solidFill>
                <a:latin typeface="Card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rdo"/>
              </a:rPr>
              <a:t>ulicą</a:t>
            </a:r>
            <a:r>
              <a:rPr lang="en-US" sz="4000" dirty="0">
                <a:solidFill>
                  <a:srgbClr val="000000"/>
                </a:solidFill>
                <a:latin typeface="Cardo"/>
              </a:rPr>
              <a:t> w </a:t>
            </a:r>
            <a:r>
              <a:rPr lang="en-US" sz="4000" dirty="0" err="1">
                <a:solidFill>
                  <a:srgbClr val="000000"/>
                </a:solidFill>
                <a:latin typeface="Cardo"/>
              </a:rPr>
              <a:t>Hiszpanii</a:t>
            </a:r>
            <a:r>
              <a:rPr lang="en-US" sz="4000" dirty="0">
                <a:solidFill>
                  <a:srgbClr val="000000"/>
                </a:solidFill>
                <a:latin typeface="Cardo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Cardo"/>
              </a:rPr>
              <a:t>Ulica</a:t>
            </a:r>
            <a:r>
              <a:rPr lang="en-US" sz="4000" dirty="0">
                <a:solidFill>
                  <a:srgbClr val="000000"/>
                </a:solidFill>
                <a:latin typeface="Cardo"/>
              </a:rPr>
              <a:t> Larios jest </a:t>
            </a:r>
            <a:r>
              <a:rPr lang="en-US" sz="4000" dirty="0" err="1">
                <a:solidFill>
                  <a:srgbClr val="000000"/>
                </a:solidFill>
                <a:latin typeface="Cardo"/>
              </a:rPr>
              <a:t>także</a:t>
            </a:r>
            <a:r>
              <a:rPr lang="en-US" sz="4000" dirty="0">
                <a:solidFill>
                  <a:srgbClr val="000000"/>
                </a:solidFill>
                <a:latin typeface="Card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rdo"/>
              </a:rPr>
              <a:t>gospodarzem</a:t>
            </a:r>
            <a:r>
              <a:rPr lang="en-US" sz="4000" dirty="0">
                <a:solidFill>
                  <a:srgbClr val="000000"/>
                </a:solidFill>
                <a:latin typeface="Card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rdo"/>
              </a:rPr>
              <a:t>wielu</a:t>
            </a:r>
            <a:r>
              <a:rPr lang="en-US" sz="4000" dirty="0">
                <a:solidFill>
                  <a:srgbClr val="000000"/>
                </a:solidFill>
                <a:latin typeface="Card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rdo"/>
              </a:rPr>
              <a:t>wydarzeń</a:t>
            </a:r>
            <a:r>
              <a:rPr lang="en-US" sz="4000" dirty="0">
                <a:solidFill>
                  <a:srgbClr val="000000"/>
                </a:solidFill>
                <a:latin typeface="Card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rdo"/>
              </a:rPr>
              <a:t>kulturalnych</a:t>
            </a:r>
            <a:r>
              <a:rPr lang="en-US" sz="4000" dirty="0">
                <a:solidFill>
                  <a:srgbClr val="000000"/>
                </a:solidFill>
                <a:latin typeface="Cardo"/>
              </a:rPr>
              <a:t>.</a:t>
            </a:r>
            <a:endParaRPr lang="en-US" sz="4000" dirty="0">
              <a:solidFill>
                <a:srgbClr val="000000"/>
              </a:solidFill>
              <a:latin typeface="Cardo"/>
              <a:ea typeface="Cardo"/>
              <a:cs typeface="Cardo"/>
            </a:endParaRPr>
          </a:p>
          <a:p>
            <a:pPr algn="ctr">
              <a:lnSpc>
                <a:spcPts val="5667"/>
              </a:lnSpc>
            </a:pPr>
            <a:endParaRPr lang="en-US" sz="4000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 rot="-82519">
            <a:off x="13290657" y="4001026"/>
            <a:ext cx="4403189" cy="5993620"/>
            <a:chOff x="0" y="0"/>
            <a:chExt cx="6350000" cy="864362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3F6F92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5"/>
              <a:stretch>
                <a:fillRect l="-22350" r="-124779"/>
              </a:stretch>
            </a:blipFill>
          </p:spPr>
        </p:sp>
      </p:grpSp>
      <p:sp>
        <p:nvSpPr>
          <p:cNvPr id="18" name="TextBox 18"/>
          <p:cNvSpPr txBox="1"/>
          <p:nvPr/>
        </p:nvSpPr>
        <p:spPr>
          <a:xfrm>
            <a:off x="425985" y="364874"/>
            <a:ext cx="18288000" cy="796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2"/>
              </a:lnSpc>
            </a:pPr>
            <a:r>
              <a:rPr lang="en-US" sz="4658">
                <a:solidFill>
                  <a:srgbClr val="000000"/>
                </a:solidFill>
                <a:latin typeface="Cardo Bold"/>
              </a:rPr>
              <a:t>Miejsce odbywania stażu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BA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5985" y="810530"/>
            <a:ext cx="17436031" cy="9305020"/>
            <a:chOff x="0" y="0"/>
            <a:chExt cx="72228388" cy="385458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2228385" cy="38545849"/>
            </a:xfrm>
            <a:custGeom>
              <a:avLst/>
              <a:gdLst/>
              <a:ahLst/>
              <a:cxnLst/>
              <a:rect l="l" t="t" r="r" b="b"/>
              <a:pathLst>
                <a:path w="72228385" h="38545849">
                  <a:moveTo>
                    <a:pt x="0" y="0"/>
                  </a:moveTo>
                  <a:lnTo>
                    <a:pt x="72228385" y="0"/>
                  </a:lnTo>
                  <a:lnTo>
                    <a:pt x="72228385" y="38545849"/>
                  </a:lnTo>
                  <a:lnTo>
                    <a:pt x="0" y="38545849"/>
                  </a:lnTo>
                  <a:close/>
                </a:path>
              </a:pathLst>
            </a:custGeom>
            <a:solidFill>
              <a:srgbClr val="FFFFFF">
                <a:alpha val="65882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653444" y="5162217"/>
            <a:ext cx="7119970" cy="474664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358564"/>
            <a:ext cx="18288000" cy="903932"/>
            <a:chOff x="0" y="0"/>
            <a:chExt cx="75757653" cy="374452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5757652" cy="3744521"/>
            </a:xfrm>
            <a:custGeom>
              <a:avLst/>
              <a:gdLst/>
              <a:ahLst/>
              <a:cxnLst/>
              <a:rect l="l" t="t" r="r" b="b"/>
              <a:pathLst>
                <a:path w="75757652" h="3744521">
                  <a:moveTo>
                    <a:pt x="0" y="0"/>
                  </a:moveTo>
                  <a:lnTo>
                    <a:pt x="75757652" y="0"/>
                  </a:lnTo>
                  <a:lnTo>
                    <a:pt x="75757652" y="3744521"/>
                  </a:lnTo>
                  <a:lnTo>
                    <a:pt x="0" y="3744521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18793">
            <a:off x="133680" y="5238759"/>
            <a:ext cx="6058271" cy="49450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89218">
            <a:off x="11904472" y="4493830"/>
            <a:ext cx="3862844" cy="57942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894831">
            <a:off x="15471049" y="4351983"/>
            <a:ext cx="2484820" cy="290622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25985" y="364874"/>
            <a:ext cx="18288000" cy="796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2"/>
              </a:lnSpc>
            </a:pPr>
            <a:r>
              <a:rPr lang="en-US" sz="4658">
                <a:solidFill>
                  <a:srgbClr val="000000"/>
                </a:solidFill>
                <a:latin typeface="Cardo Bold"/>
              </a:rPr>
              <a:t>Miejsce odbywania praktyk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25985" y="1390952"/>
            <a:ext cx="17436031" cy="3580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rdo"/>
              </a:rPr>
              <a:t>     Nasze praktyki różniły się nieco od reszty uczestników projektu ponieważ nie mieliśmy jednego, stałego miejsca praktyk. Dostaliśmy listę miejsc które musimy odwiedzić i wykonać zlecenia jakie do nas przygotowano. 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rdo"/>
              </a:rPr>
              <a:t>      Pierwszym miejscem była organizacja ASIMAS. Naszym zadaniem było sfotografowanie domu w którym przebywały osoby chore lub pracujące nie mające własnego dachu nad głową. 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rdo"/>
              </a:rPr>
              <a:t>Zdjęcia które wykonałyśmy posłużą do promocji domu.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B4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071253" y="389656"/>
            <a:ext cx="12145494" cy="0"/>
          </a:xfrm>
          <a:prstGeom prst="line">
            <a:avLst/>
          </a:prstGeom>
          <a:ln w="38100" cap="flat">
            <a:solidFill>
              <a:srgbClr val="231F2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0" y="358564"/>
            <a:ext cx="18288000" cy="903932"/>
            <a:chOff x="0" y="0"/>
            <a:chExt cx="75757653" cy="374452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5757652" cy="3744521"/>
            </a:xfrm>
            <a:custGeom>
              <a:avLst/>
              <a:gdLst/>
              <a:ahLst/>
              <a:cxnLst/>
              <a:rect l="l" t="t" r="r" b="b"/>
              <a:pathLst>
                <a:path w="75757652" h="3744521">
                  <a:moveTo>
                    <a:pt x="0" y="0"/>
                  </a:moveTo>
                  <a:lnTo>
                    <a:pt x="75757652" y="0"/>
                  </a:lnTo>
                  <a:lnTo>
                    <a:pt x="75757652" y="3744521"/>
                  </a:lnTo>
                  <a:lnTo>
                    <a:pt x="0" y="3744521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233699" y="3958582"/>
            <a:ext cx="3941622" cy="59124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8144">
            <a:off x="271891" y="4093578"/>
            <a:ext cx="4082263" cy="612339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272891" y="3826454"/>
            <a:ext cx="4216536" cy="632480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584677" y="3439044"/>
            <a:ext cx="4474810" cy="671221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76602" y="1709955"/>
            <a:ext cx="17690972" cy="2116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67"/>
              </a:lnSpc>
            </a:pPr>
            <a:r>
              <a:rPr lang="en-US" sz="4048">
                <a:solidFill>
                  <a:srgbClr val="000000"/>
                </a:solidFill>
                <a:latin typeface="Cardo"/>
              </a:rPr>
              <a:t>     Następnymi miejscami były restauracje Quintoneria. </a:t>
            </a:r>
          </a:p>
          <a:p>
            <a:pPr>
              <a:lnSpc>
                <a:spcPts val="5667"/>
              </a:lnSpc>
            </a:pPr>
            <a:r>
              <a:rPr lang="en-US" sz="4048">
                <a:solidFill>
                  <a:srgbClr val="000000"/>
                </a:solidFill>
                <a:latin typeface="Cardo"/>
              </a:rPr>
              <a:t>Pierwsza położona była w centrum miasta, a druga na plaży Pedregalejo. </a:t>
            </a:r>
          </a:p>
          <a:p>
            <a:pPr algn="l">
              <a:lnSpc>
                <a:spcPts val="5667"/>
              </a:lnSpc>
            </a:pPr>
            <a:r>
              <a:rPr lang="en-US" sz="4048">
                <a:solidFill>
                  <a:srgbClr val="000000"/>
                </a:solidFill>
                <a:latin typeface="Cardo"/>
              </a:rPr>
              <a:t>Oto kilka zdjęć z tamtych miejsc.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25985" y="364874"/>
            <a:ext cx="18288000" cy="796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2"/>
              </a:lnSpc>
            </a:pPr>
            <a:r>
              <a:rPr lang="en-US" sz="4658">
                <a:solidFill>
                  <a:srgbClr val="000000"/>
                </a:solidFill>
                <a:latin typeface="Cardo Bold"/>
              </a:rPr>
              <a:t>Miejsce odbywania praktyk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BA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5985" y="490990"/>
            <a:ext cx="17436031" cy="9305020"/>
            <a:chOff x="0" y="0"/>
            <a:chExt cx="72228388" cy="385458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2228385" cy="38545849"/>
            </a:xfrm>
            <a:custGeom>
              <a:avLst/>
              <a:gdLst/>
              <a:ahLst/>
              <a:cxnLst/>
              <a:rect l="l" t="t" r="r" b="b"/>
              <a:pathLst>
                <a:path w="72228385" h="38545849">
                  <a:moveTo>
                    <a:pt x="0" y="0"/>
                  </a:moveTo>
                  <a:lnTo>
                    <a:pt x="72228385" y="0"/>
                  </a:lnTo>
                  <a:lnTo>
                    <a:pt x="72228385" y="38545849"/>
                  </a:lnTo>
                  <a:lnTo>
                    <a:pt x="0" y="38545849"/>
                  </a:lnTo>
                  <a:close/>
                </a:path>
              </a:pathLst>
            </a:custGeom>
            <a:solidFill>
              <a:srgbClr val="FFFFFF">
                <a:alpha val="65882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358564"/>
            <a:ext cx="18288000" cy="903932"/>
            <a:chOff x="0" y="0"/>
            <a:chExt cx="75757653" cy="37445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5757652" cy="3744521"/>
            </a:xfrm>
            <a:custGeom>
              <a:avLst/>
              <a:gdLst/>
              <a:ahLst/>
              <a:cxnLst/>
              <a:rect l="l" t="t" r="r" b="b"/>
              <a:pathLst>
                <a:path w="75757652" h="3744521">
                  <a:moveTo>
                    <a:pt x="0" y="0"/>
                  </a:moveTo>
                  <a:lnTo>
                    <a:pt x="75757652" y="0"/>
                  </a:lnTo>
                  <a:lnTo>
                    <a:pt x="75757652" y="3744521"/>
                  </a:lnTo>
                  <a:lnTo>
                    <a:pt x="0" y="3744521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3350" y="3863687"/>
            <a:ext cx="4212649" cy="631897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553972" y="3741018"/>
            <a:ext cx="4188670" cy="62830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532874" y="3530312"/>
            <a:ext cx="4329141" cy="64937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971243" y="3070223"/>
            <a:ext cx="4329141" cy="649371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25985" y="364874"/>
            <a:ext cx="18288000" cy="796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2"/>
              </a:lnSpc>
            </a:pPr>
            <a:r>
              <a:rPr lang="en-US" sz="4658">
                <a:solidFill>
                  <a:srgbClr val="000000"/>
                </a:solidFill>
                <a:latin typeface="Cardo Bold"/>
              </a:rPr>
              <a:t>Miejsce odbywania praktyk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19503" y="1413813"/>
            <a:ext cx="17342512" cy="2116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67"/>
              </a:lnSpc>
            </a:pPr>
            <a:r>
              <a:rPr lang="en-US" sz="4048">
                <a:solidFill>
                  <a:srgbClr val="000000"/>
                </a:solidFill>
                <a:latin typeface="Cardo"/>
              </a:rPr>
              <a:t>    Restauracja Terraza Nomades w której mieliśmy przyjemność robić zdjęcia </a:t>
            </a:r>
          </a:p>
          <a:p>
            <a:pPr algn="l">
              <a:lnSpc>
                <a:spcPts val="5667"/>
              </a:lnSpc>
            </a:pPr>
            <a:r>
              <a:rPr lang="en-US" sz="4048">
                <a:solidFill>
                  <a:srgbClr val="000000"/>
                </a:solidFill>
                <a:latin typeface="Cardo"/>
              </a:rPr>
              <a:t>to ciche i przytulne miejsce usytuowane na dachu budynku z którego można było podziwiać panoramę miasta.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B4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071253" y="389656"/>
            <a:ext cx="12145494" cy="0"/>
          </a:xfrm>
          <a:prstGeom prst="line">
            <a:avLst/>
          </a:prstGeom>
          <a:ln w="38100" cap="flat">
            <a:solidFill>
              <a:srgbClr val="231F2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0" y="358564"/>
            <a:ext cx="18288000" cy="903932"/>
            <a:chOff x="0" y="0"/>
            <a:chExt cx="75757653" cy="374452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5757652" cy="3744521"/>
            </a:xfrm>
            <a:custGeom>
              <a:avLst/>
              <a:gdLst/>
              <a:ahLst/>
              <a:cxnLst/>
              <a:rect l="l" t="t" r="r" b="b"/>
              <a:pathLst>
                <a:path w="75757652" h="3744521">
                  <a:moveTo>
                    <a:pt x="0" y="0"/>
                  </a:moveTo>
                  <a:lnTo>
                    <a:pt x="75757652" y="0"/>
                  </a:lnTo>
                  <a:lnTo>
                    <a:pt x="75757652" y="3744521"/>
                  </a:lnTo>
                  <a:lnTo>
                    <a:pt x="0" y="3744521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005976" y="4751638"/>
            <a:ext cx="7924695" cy="5283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5985" y="3532354"/>
            <a:ext cx="4334943" cy="65024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178321" y="3725711"/>
            <a:ext cx="4847459" cy="630905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132790" y="0"/>
            <a:ext cx="3155210" cy="315521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76602" y="1301076"/>
            <a:ext cx="17690972" cy="2116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67"/>
              </a:lnSpc>
            </a:pPr>
            <a:r>
              <a:rPr lang="en-US" sz="4048">
                <a:solidFill>
                  <a:srgbClr val="000000"/>
                </a:solidFill>
                <a:latin typeface="Cardo"/>
              </a:rPr>
              <a:t>  Ostatnim miejscem również była restauracja - Kanival Burger.</a:t>
            </a:r>
          </a:p>
          <a:p>
            <a:pPr algn="l">
              <a:lnSpc>
                <a:spcPts val="5667"/>
              </a:lnSpc>
            </a:pPr>
            <a:r>
              <a:rPr lang="en-US" sz="4048">
                <a:solidFill>
                  <a:srgbClr val="000000"/>
                </a:solidFill>
                <a:latin typeface="Cardo"/>
              </a:rPr>
              <a:t>W tym miejscu wykonywałyśmy zdjęcia promocyjne lokalu które następnie wykorzystywane jako reklama były w mediach społecznościowych.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25985" y="364874"/>
            <a:ext cx="18288000" cy="796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2"/>
              </a:lnSpc>
            </a:pPr>
            <a:r>
              <a:rPr lang="en-US" sz="4658">
                <a:solidFill>
                  <a:srgbClr val="000000"/>
                </a:solidFill>
                <a:latin typeface="Cardo Bold"/>
              </a:rPr>
              <a:t>Miejsce odbywania praktyk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BA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5985" y="490990"/>
            <a:ext cx="17436031" cy="9305020"/>
            <a:chOff x="0" y="0"/>
            <a:chExt cx="72228388" cy="385458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2228385" cy="38545849"/>
            </a:xfrm>
            <a:custGeom>
              <a:avLst/>
              <a:gdLst/>
              <a:ahLst/>
              <a:cxnLst/>
              <a:rect l="l" t="t" r="r" b="b"/>
              <a:pathLst>
                <a:path w="72228385" h="38545849">
                  <a:moveTo>
                    <a:pt x="0" y="0"/>
                  </a:moveTo>
                  <a:lnTo>
                    <a:pt x="72228385" y="0"/>
                  </a:lnTo>
                  <a:lnTo>
                    <a:pt x="72228385" y="38545849"/>
                  </a:lnTo>
                  <a:lnTo>
                    <a:pt x="0" y="38545849"/>
                  </a:lnTo>
                  <a:close/>
                </a:path>
              </a:pathLst>
            </a:custGeom>
            <a:solidFill>
              <a:srgbClr val="FFFFFF">
                <a:alpha val="65882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358564"/>
            <a:ext cx="18288000" cy="903932"/>
            <a:chOff x="0" y="0"/>
            <a:chExt cx="75757653" cy="37445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5757652" cy="3744521"/>
            </a:xfrm>
            <a:custGeom>
              <a:avLst/>
              <a:gdLst/>
              <a:ahLst/>
              <a:cxnLst/>
              <a:rect l="l" t="t" r="r" b="b"/>
              <a:pathLst>
                <a:path w="75757652" h="3744521">
                  <a:moveTo>
                    <a:pt x="0" y="0"/>
                  </a:moveTo>
                  <a:lnTo>
                    <a:pt x="75757652" y="0"/>
                  </a:lnTo>
                  <a:lnTo>
                    <a:pt x="75757652" y="3744521"/>
                  </a:lnTo>
                  <a:lnTo>
                    <a:pt x="0" y="3744521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89481" y="4731545"/>
            <a:ext cx="4004319" cy="5450680"/>
            <a:chOff x="0" y="0"/>
            <a:chExt cx="6350000" cy="864362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2"/>
              <a:stretch>
                <a:fillRect t="-34317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519503" y="1186296"/>
            <a:ext cx="17342512" cy="3545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67"/>
              </a:lnSpc>
            </a:pPr>
            <a:r>
              <a:rPr lang="en-US" sz="4048">
                <a:solidFill>
                  <a:srgbClr val="000000"/>
                </a:solidFill>
                <a:latin typeface="Cardo"/>
              </a:rPr>
              <a:t>    W dniu 9 października odbyła się nasza pierwsza wycieczka do oddalonej </a:t>
            </a:r>
          </a:p>
          <a:p>
            <a:pPr algn="l">
              <a:lnSpc>
                <a:spcPts val="5667"/>
              </a:lnSpc>
            </a:pPr>
            <a:r>
              <a:rPr lang="en-US" sz="4048">
                <a:solidFill>
                  <a:srgbClr val="000000"/>
                </a:solidFill>
                <a:latin typeface="Cardo"/>
              </a:rPr>
              <a:t>o 170 km od Malagi, Cordoby. Spędziliśmy tam cały dzień pośród malowniczych krajobrazów prowincji Andaluzji. Dzięki przewodnikowi mogliśmy zwiedzić najważniejsze obiekty miasta oraz spędzić czas spacerując pomiędzy znanymi w Cordobie wąskimi uliczkami białych domów.</a:t>
            </a:r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4555751" y="4731545"/>
            <a:ext cx="4004319" cy="5450680"/>
            <a:chOff x="0" y="0"/>
            <a:chExt cx="6350000" cy="864362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3"/>
              <a:stretch>
                <a:fillRect l="-4081" t="-18833" r="-27865" b="-7724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8922020" y="4731545"/>
            <a:ext cx="4004319" cy="5450680"/>
            <a:chOff x="0" y="0"/>
            <a:chExt cx="6350000" cy="864362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4"/>
              <a:stretch>
                <a:fillRect l="-27249" t="-25695" r="-5615" b="-1743"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3554666" y="4731545"/>
            <a:ext cx="4004319" cy="5450680"/>
            <a:chOff x="0" y="0"/>
            <a:chExt cx="6350000" cy="864362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5"/>
              <a:stretch>
                <a:fillRect l="-2128" r="-2128"/>
              </a:stretch>
            </a:blipFill>
          </p:spPr>
        </p:sp>
      </p:grpSp>
      <p:sp>
        <p:nvSpPr>
          <p:cNvPr id="19" name="TextBox 19"/>
          <p:cNvSpPr txBox="1"/>
          <p:nvPr/>
        </p:nvSpPr>
        <p:spPr>
          <a:xfrm>
            <a:off x="425985" y="364874"/>
            <a:ext cx="18288000" cy="796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2"/>
              </a:lnSpc>
            </a:pPr>
            <a:r>
              <a:rPr lang="en-US" sz="4658">
                <a:solidFill>
                  <a:srgbClr val="000000"/>
                </a:solidFill>
                <a:latin typeface="Cardo Bold"/>
              </a:rPr>
              <a:t>Wycieczka do Cordoby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B4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071253" y="389656"/>
            <a:ext cx="12145494" cy="0"/>
          </a:xfrm>
          <a:prstGeom prst="line">
            <a:avLst/>
          </a:prstGeom>
          <a:ln w="38100" cap="flat">
            <a:solidFill>
              <a:srgbClr val="231F2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0" y="358564"/>
            <a:ext cx="18288000" cy="903932"/>
            <a:chOff x="0" y="0"/>
            <a:chExt cx="75757653" cy="374452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5757652" cy="3744521"/>
            </a:xfrm>
            <a:custGeom>
              <a:avLst/>
              <a:gdLst/>
              <a:ahLst/>
              <a:cxnLst/>
              <a:rect l="l" t="t" r="r" b="b"/>
              <a:pathLst>
                <a:path w="75757652" h="3744521">
                  <a:moveTo>
                    <a:pt x="0" y="0"/>
                  </a:moveTo>
                  <a:lnTo>
                    <a:pt x="75757652" y="0"/>
                  </a:lnTo>
                  <a:lnTo>
                    <a:pt x="75757652" y="3744521"/>
                  </a:lnTo>
                  <a:lnTo>
                    <a:pt x="0" y="3744521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4437" b="11094"/>
          <a:stretch>
            <a:fillRect/>
          </a:stretch>
        </p:blipFill>
        <p:spPr>
          <a:xfrm>
            <a:off x="13585104" y="4888667"/>
            <a:ext cx="4537796" cy="51106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t="23508" b="7303"/>
          <a:stretch>
            <a:fillRect/>
          </a:stretch>
        </p:blipFill>
        <p:spPr>
          <a:xfrm>
            <a:off x="4699930" y="5562127"/>
            <a:ext cx="5121781" cy="472487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t="10949"/>
          <a:stretch>
            <a:fillRect/>
          </a:stretch>
        </p:blipFill>
        <p:spPr>
          <a:xfrm>
            <a:off x="176602" y="5176368"/>
            <a:ext cx="4304253" cy="511063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b="10941"/>
          <a:stretch>
            <a:fillRect/>
          </a:stretch>
        </p:blipFill>
        <p:spPr>
          <a:xfrm>
            <a:off x="9169895" y="5176368"/>
            <a:ext cx="4242879" cy="503819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76602" y="1224396"/>
            <a:ext cx="17690972" cy="4026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87"/>
              </a:lnSpc>
            </a:pPr>
            <a:r>
              <a:rPr lang="en-US" sz="3848">
                <a:solidFill>
                  <a:srgbClr val="000000"/>
                </a:solidFill>
                <a:latin typeface="Cardo"/>
              </a:rPr>
              <a:t>  W trzecią sobotę naszego pobytu w Maladze wybraliśmy się na spontaniczną wycieczkę do pobliskiego miasteczka Torremolinos, zwane także „tęczowym miasteczkiem”, ze względu na swoją opinie najbardziej tolerancyjnego miasta </a:t>
            </a:r>
          </a:p>
          <a:p>
            <a:pPr algn="l">
              <a:lnSpc>
                <a:spcPts val="5387"/>
              </a:lnSpc>
            </a:pPr>
            <a:r>
              <a:rPr lang="en-US" sz="3848">
                <a:solidFill>
                  <a:srgbClr val="000000"/>
                </a:solidFill>
                <a:latin typeface="Cardo"/>
              </a:rPr>
              <a:t>w Hiszpanii. Dzięki niej większość z nas miała okazję na swoją pierwszą podróż metrem. Mogliśmy tam podziwiać popularne plaże oraz spróbować najbardziej znane hiszpańskie potrawy, takie jakie szeroko znana wszystkich paella.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25985" y="364874"/>
            <a:ext cx="18288000" cy="796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2"/>
              </a:lnSpc>
            </a:pPr>
            <a:r>
              <a:rPr lang="en-US" sz="4658">
                <a:solidFill>
                  <a:srgbClr val="000000"/>
                </a:solidFill>
                <a:latin typeface="Cardo Bold"/>
              </a:rPr>
              <a:t>Wycieczka do Torremolinos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Niestandardowy</PresentationFormat>
  <Paragraphs>0</Paragraphs>
  <Slides>12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3" baseType="lpstr"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“Mobilność młodych techników z ZSTiO - krokiem do sukcesu zawodowego”</dc:title>
  <cp:revision>4</cp:revision>
  <dcterms:created xsi:type="dcterms:W3CDTF">2006-08-16T00:00:00Z</dcterms:created>
  <dcterms:modified xsi:type="dcterms:W3CDTF">2023-03-27T20:23:32Z</dcterms:modified>
  <dc:identifier>DAFeTJ3jkTo</dc:identifier>
</cp:coreProperties>
</file>