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89" r:id="rId3"/>
    <p:sldId id="360" r:id="rId4"/>
    <p:sldId id="290" r:id="rId5"/>
    <p:sldId id="361" r:id="rId6"/>
    <p:sldId id="362" r:id="rId7"/>
    <p:sldId id="318" r:id="rId8"/>
    <p:sldId id="311" r:id="rId9"/>
    <p:sldId id="292" r:id="rId10"/>
    <p:sldId id="314" r:id="rId11"/>
    <p:sldId id="317" r:id="rId12"/>
    <p:sldId id="376" r:id="rId13"/>
    <p:sldId id="291" r:id="rId14"/>
    <p:sldId id="315" r:id="rId15"/>
    <p:sldId id="377" r:id="rId16"/>
    <p:sldId id="323" r:id="rId17"/>
    <p:sldId id="324" r:id="rId18"/>
    <p:sldId id="350" r:id="rId19"/>
    <p:sldId id="319" r:id="rId20"/>
    <p:sldId id="320" r:id="rId21"/>
    <p:sldId id="321" r:id="rId22"/>
    <p:sldId id="322" r:id="rId23"/>
    <p:sldId id="363" r:id="rId24"/>
    <p:sldId id="364" r:id="rId25"/>
    <p:sldId id="365" r:id="rId26"/>
    <p:sldId id="366" r:id="rId27"/>
    <p:sldId id="325" r:id="rId28"/>
    <p:sldId id="368" r:id="rId29"/>
    <p:sldId id="369" r:id="rId30"/>
    <p:sldId id="370" r:id="rId31"/>
    <p:sldId id="335" r:id="rId32"/>
    <p:sldId id="336" r:id="rId33"/>
    <p:sldId id="372" r:id="rId34"/>
    <p:sldId id="371" r:id="rId35"/>
    <p:sldId id="373" r:id="rId36"/>
    <p:sldId id="374" r:id="rId37"/>
    <p:sldId id="375" r:id="rId38"/>
    <p:sldId id="337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33" r:id="rId48"/>
    <p:sldId id="313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24" autoAdjust="0"/>
  </p:normalViewPr>
  <p:slideViewPr>
    <p:cSldViewPr>
      <p:cViewPr varScale="1">
        <p:scale>
          <a:sx n="101" d="100"/>
          <a:sy n="101" d="100"/>
        </p:scale>
        <p:origin x="3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72E7DA-5CF8-40DF-B9A3-83482C4819D9}" type="datetimeFigureOut">
              <a:rPr lang="en-GB"/>
              <a:pPr>
                <a:defRPr/>
              </a:pPr>
              <a:t>26/02/2016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C3D6E1-8C39-4552-AE5F-BBF661F8E9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/>
              <a:t>b</a:t>
            </a:r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A04C35-30CA-43DF-A21A-CB298B848DD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7A97B-9A70-466E-A2F3-E420980B313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6FA5B-2810-4AA2-9ACD-EC2F352A599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3795B-F0BE-445F-A0E8-6092C186845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4925-383B-4038-9D82-C76EC0472D17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6B98-C021-4DD2-B672-58E0D10698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5AC3-4D5F-4B86-9481-4330C9EFA798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E237-E3CA-4E58-8E17-F5ACA7D1B9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03FE-CE15-46E6-B66C-4D44972ACF1F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2298-31CE-4564-A09E-5540B9BD8D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F8A1-A1DF-4CF5-BDF7-CC476B2A8443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B9A9-343D-495F-95A6-22D3214538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1474-8716-496F-9022-AF8648CEE3DE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1FDF-6B3A-433A-9ACD-038EABFFFD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D8DC-A3D1-40BA-A323-7FC80129C9D7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0193-F9A9-4F55-BD52-A69E0DC57B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3735-9D3C-43C0-A2B3-CCD3D7483D58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4680-7E42-4A8F-A2AA-BADED3888D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5ED2-0529-4E86-86FF-C26B96132552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9895-0960-47B5-B790-1BF0D017C3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E023-E998-4882-A029-FEE63615423B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7410-8597-461E-84FC-C992BDAF04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4FBF-03AD-4906-8C9C-4EBF231D6E6F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2AA2E-2360-4E1E-9FBA-47DD4BA5FC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E2F5-46CA-4155-9A14-8861CE0FD572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8427-E501-4621-A432-0A5258DD7B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5F74C8-DA37-436D-A172-D51A441A2FE8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48A84E-B101-4D04-8F23-4965A44AE3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088" y="765175"/>
            <a:ext cx="58324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Przewodnik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praktykanta</a:t>
            </a:r>
          </a:p>
        </p:txBody>
      </p:sp>
      <p:pic>
        <p:nvPicPr>
          <p:cNvPr id="2051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941888"/>
            <a:ext cx="3005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pic>
        <p:nvPicPr>
          <p:cNvPr id="205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9080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1396025_347229468753795_100036027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358" y="4869160"/>
            <a:ext cx="4244682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00113" y="188913"/>
            <a:ext cx="66960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+mn-cs"/>
              </a:rPr>
              <a:t>Hiszpańska kuchnia</a:t>
            </a:r>
            <a:endParaRPr lang="es-ES" sz="30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684213" y="692150"/>
            <a:ext cx="5770562" cy="634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Występują dość spore różnice w porównaniu z resztą Europy.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7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Jest to kuchnia bogata w owoce morza. Nie musicie się jednak martwić: zazwyczaj nie są one serwowane ani przez nas ani przez rodziny goszczące, chyba, że na prośbę uczestnika.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W Hiszpanii bardzo typowe jest chodzenie na ‘</a:t>
            </a:r>
            <a:r>
              <a:rPr lang="pl-PL" sz="1700" dirty="0" err="1">
                <a:latin typeface="+mn-lt"/>
                <a:cs typeface="+mn-cs"/>
              </a:rPr>
              <a:t>tapas</a:t>
            </a:r>
            <a:r>
              <a:rPr lang="pl-PL" sz="1700" dirty="0">
                <a:latin typeface="+mn-lt"/>
                <a:cs typeface="+mn-cs"/>
              </a:rPr>
              <a:t>’ – są to małe porcje jedzenia, spożywane z napojem w barach.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Do przyprawiania sałatek używa się oliwy z oliwek i </a:t>
            </a:r>
            <a:r>
              <a:rPr lang="pl-PL" sz="1700" dirty="0" err="1">
                <a:latin typeface="+mn-lt"/>
                <a:cs typeface="+mn-cs"/>
              </a:rPr>
              <a:t>vinaigrette</a:t>
            </a:r>
            <a:r>
              <a:rPr lang="pl-PL" sz="17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Dużo potraw jest serwowanych na zimno, na przykład zimna zupa pomidorowa, zwana ‘</a:t>
            </a:r>
            <a:r>
              <a:rPr lang="pl-PL" sz="1700" dirty="0" err="1">
                <a:latin typeface="+mn-lt"/>
                <a:cs typeface="+mn-cs"/>
              </a:rPr>
              <a:t>gazpacho</a:t>
            </a:r>
            <a:r>
              <a:rPr lang="pl-PL" sz="1700" dirty="0">
                <a:latin typeface="+mn-lt"/>
                <a:cs typeface="+mn-cs"/>
              </a:rPr>
              <a:t>’ czy sałatka z ziemniaków z tuńczykiem i kukurydzą.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7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Hiszpanie jedzą dużo potraw smażonych w głębokim tłuszczu na oliwie z oliwek.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3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300" dirty="0">
              <a:latin typeface="+mn-lt"/>
              <a:cs typeface="+mn-cs"/>
            </a:endParaRPr>
          </a:p>
        </p:txBody>
      </p:sp>
      <p:pic>
        <p:nvPicPr>
          <p:cNvPr id="922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80448"/>
            <a:ext cx="2736429" cy="18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00113" y="333375"/>
            <a:ext cx="6696075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+mn-cs"/>
              </a:rPr>
              <a:t>Hiszpański styl życia</a:t>
            </a:r>
            <a:endParaRPr lang="es-ES" sz="34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611560" y="2060848"/>
            <a:ext cx="4344987" cy="56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pl-PL" sz="1700" dirty="0">
                <a:latin typeface="Calibri" pitchFamily="34" charset="0"/>
              </a:rPr>
              <a:t>Życie w Hiszpanii toczy się głównie „na ulicy”, a atmosfera jest szczególnie ożywiona podczas imprez (</a:t>
            </a:r>
            <a:r>
              <a:rPr lang="en-GB" sz="1700" dirty="0" err="1">
                <a:latin typeface="Calibri" pitchFamily="34" charset="0"/>
              </a:rPr>
              <a:t>fiest</a:t>
            </a:r>
            <a:r>
              <a:rPr lang="pl-PL" sz="1700" dirty="0">
                <a:latin typeface="Calibri" pitchFamily="34" charset="0"/>
              </a:rPr>
              <a:t>a).</a:t>
            </a:r>
          </a:p>
          <a:p>
            <a:pPr lvl="1">
              <a:buFont typeface="Arial" pitchFamily="34" charset="0"/>
              <a:buChar char="•"/>
            </a:pPr>
            <a:endParaRPr lang="pl-PL" sz="17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700" dirty="0">
                <a:latin typeface="Calibri" pitchFamily="34" charset="0"/>
              </a:rPr>
              <a:t>W ciepłe wieczory uliczne bary i kawiarnie wypełniają się ludźmi, spragnionymi odpoczynku i relaksu.</a:t>
            </a:r>
          </a:p>
          <a:p>
            <a:pPr lvl="1"/>
            <a:endParaRPr lang="pl-PL" sz="17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700" dirty="0">
                <a:latin typeface="Calibri" pitchFamily="34" charset="0"/>
              </a:rPr>
              <a:t>W Hiszpanii życie płynie nieco wolniejszym rytmem w porównaniu do reszty Europy, szczególnie na południu kraju.</a:t>
            </a:r>
          </a:p>
          <a:p>
            <a:endParaRPr lang="pl-PL" sz="1700" dirty="0">
              <a:latin typeface="Calibri" pitchFamily="34" charset="0"/>
            </a:endParaRPr>
          </a:p>
          <a:p>
            <a:endParaRPr lang="pl-PL" sz="1700" dirty="0">
              <a:latin typeface="Calibri" pitchFamily="34" charset="0"/>
            </a:endParaRPr>
          </a:p>
          <a:p>
            <a:pPr>
              <a:lnSpc>
                <a:spcPts val="2075"/>
              </a:lnSpc>
            </a:pPr>
            <a:br>
              <a:rPr lang="en-GB" sz="2800" dirty="0">
                <a:solidFill>
                  <a:srgbClr val="073D86"/>
                </a:solidFill>
                <a:latin typeface="Candara" pitchFamily="34" charset="0"/>
              </a:rPr>
            </a:br>
            <a:endParaRPr lang="en-CA" sz="2800" dirty="0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075"/>
              </a:lnSpc>
            </a:pPr>
            <a:endParaRPr lang="en-CA" sz="28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pl-PL" sz="2300" dirty="0">
              <a:latin typeface="Calibri" pitchFamily="34" charset="0"/>
            </a:endParaRPr>
          </a:p>
          <a:p>
            <a:endParaRPr lang="pl-PL" sz="23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pl-PL" sz="2300" dirty="0">
              <a:latin typeface="Calibri" pitchFamily="34" charset="0"/>
            </a:endParaRPr>
          </a:p>
        </p:txBody>
      </p:sp>
      <p:pic>
        <p:nvPicPr>
          <p:cNvPr id="1024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892173" cy="259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476672"/>
            <a:ext cx="6192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Godziny sjesty i ciszy nocnej 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971600" y="1988840"/>
            <a:ext cx="5832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043608" y="1340768"/>
            <a:ext cx="496887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Według hiszpańskiego prawa godziny ciszy obowiązują pomiędzy 14:00 a 17:00 i pomiędzy 23:00  i 8:00 rano. </a:t>
            </a:r>
          </a:p>
          <a:p>
            <a:pPr marL="342900" indent="-342900"/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 przypadkach nie przestrzegania godzin ciszy, sąsiedzi mają prawo wezwać policję do interwencji. </a:t>
            </a:r>
          </a:p>
          <a:p>
            <a:pPr marL="342900" indent="-342900"/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Wezwania policji kończą się nałożeniem kary grzywny od 600 E do 12.000 E. </a:t>
            </a:r>
          </a:p>
          <a:p>
            <a:pPr marL="342900" indent="-342900"/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Prosimy o uszanowanie godzin ciszy i nie hałasowanie.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 przypadku interwencji policji uczestnicy nie przestrzegający zasady niehałasowania, zostaną usunięci z zakwaterowania.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pic>
        <p:nvPicPr>
          <p:cNvPr id="16" name="15 Imagen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221088"/>
            <a:ext cx="2181225" cy="2095500"/>
          </a:xfrm>
          <a:prstGeom prst="rect">
            <a:avLst/>
          </a:prstGeom>
        </p:spPr>
      </p:pic>
      <p:pic>
        <p:nvPicPr>
          <p:cNvPr id="17" name="16 Imagen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060848"/>
            <a:ext cx="1668016" cy="1668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00113" y="260350"/>
            <a:ext cx="597535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Co zabrać? </a:t>
            </a:r>
            <a:r>
              <a:rPr lang="es-E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988" y="1196975"/>
            <a:ext cx="5184775" cy="6462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W okresie letnim: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Lekkie, przewiewne ubrania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Klapki na basen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Klapki do chodzenia po rezydencji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Krem z wysokim filtrem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Ręcznik plażowy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Kapelusz/czapkę z daszkiem (osoby o jasnej karnacji)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W okresie zimowym: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Ciepłe ubrania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Piżamę z długim rękawem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Ciepłe kapcie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Ciepłą czapkę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Szalik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Ciepły płaszcz lub kurtkę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Parasol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 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1127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708275"/>
            <a:ext cx="25749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58838" y="179388"/>
            <a:ext cx="5976937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Czego jeszcze mogę potrzebować? </a:t>
            </a:r>
            <a:r>
              <a:rPr lang="es-E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1989138"/>
            <a:ext cx="5976937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+mn-lt"/>
                <a:cs typeface="+mn-cs"/>
              </a:rPr>
              <a:t> </a:t>
            </a:r>
            <a:r>
              <a:rPr lang="pl-PL" dirty="0">
                <a:latin typeface="+mn-lt"/>
                <a:cs typeface="+mn-cs"/>
              </a:rPr>
              <a:t>LAPTOP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Jako że nasze zakwaterowanie posiada dostęp do Internetu, dobrym pomysłem może być zabranie własnego laptopa.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PRZEJŚCIÓWKI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Stażyści z Anglii i Irlandii powinni koniecznie zabrać ze sobą przejściówki do wtyczek</a:t>
            </a:r>
            <a:r>
              <a:rPr lang="en-GB" dirty="0">
                <a:latin typeface="+mn-lt"/>
                <a:cs typeface="+mn-cs"/>
              </a:rPr>
              <a:t>.</a:t>
            </a: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  <a:cs typeface="+mn-cs"/>
              </a:rPr>
              <a:t>MOTYWACJA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Bardzo ważne, by uczestnicy praktyk byli zmotywowani i przejawiali chęć współpracy oraz wyciągnięcia jak największych korzyści z ich praktyk zawodowych. To jedyna taka okazja w życiu!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1229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738" y="39338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00113" y="260350"/>
            <a:ext cx="59753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C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zego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 NIE MOG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Ę zabrać lub kupic w trakcie pobytu w Hiszpanii?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3140968"/>
            <a:ext cx="518477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Uprasza się wszystkich uczestników programu Erasmus + o nie przywożenie ze sobą jakichkolwiek głośników lub sprzętu nagłaśniającego lub fajek wodnych.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Nie przestrzeganie tej zasady spowoduje, że sprzęt zostanie odebrany uczestnikom na czas pobytu.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Fajki wodne zostaną odebrane uczestnikom bez możliwości ich odzyskania.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 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10" name="9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115616" y="1412776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/>
              <a:t> głośników i wszelkiego rodzaju sprzętu nagłaśniającego </a:t>
            </a:r>
          </a:p>
          <a:p>
            <a:endParaRPr lang="pl-PL" dirty="0"/>
          </a:p>
          <a:p>
            <a:pPr>
              <a:buFont typeface="Wingdings" pitchFamily="2" charset="2"/>
              <a:buChar char="Ø"/>
            </a:pPr>
            <a:r>
              <a:rPr lang="pl-PL" dirty="0"/>
              <a:t> fajek wodnych 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5" name="14 Imagen" descr="download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420888"/>
            <a:ext cx="2390775" cy="1914525"/>
          </a:xfrm>
          <a:prstGeom prst="rect">
            <a:avLst/>
          </a:prstGeom>
        </p:spPr>
      </p:pic>
      <p:pic>
        <p:nvPicPr>
          <p:cNvPr id="16" name="15 Imagen" descr="download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365104"/>
            <a:ext cx="2143125" cy="2143125"/>
          </a:xfrm>
          <a:prstGeom prst="rect">
            <a:avLst/>
          </a:prstGeom>
        </p:spPr>
      </p:pic>
      <p:pic>
        <p:nvPicPr>
          <p:cNvPr id="17" name="16 Imagen" descr="downl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772816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260648"/>
            <a:ext cx="540067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Opieka zdrowotna w Hiszpanii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3320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76872"/>
            <a:ext cx="467995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Obywatele krajów Unii Europejskiej są uprawnieni do otrzymania bezpłatnej pomocy medycznej w Hiszpanii na podstawie Europejskiej Karty Ubezpieczenia Zdrowotnego (EKUZ).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Przypominamy o konieczności zabrania jej ze sobą. W przeciwnym wypadku czas oczekiwania na lekarza wydłuży się. </a:t>
            </a:r>
            <a:endParaRPr lang="en-GB" sz="17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133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4365625"/>
            <a:ext cx="31226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5536" y="476672"/>
            <a:ext cx="67687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Wypłata środków pieniężnych i banki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2549525"/>
            <a:ext cx="5400675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Arial" pitchFamily="34" charset="0"/>
                <a:cs typeface="Arial" pitchFamily="34" charset="0"/>
              </a:rPr>
              <a:t>Is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tnieje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 szeroki wyb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ó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r bank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ó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w. Nazwy niekt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ó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rych 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z nich to: Unicaja, Caja Rural, Santander,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7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Arial" pitchFamily="34" charset="0"/>
                <a:cs typeface="Arial" pitchFamily="34" charset="0"/>
              </a:rPr>
              <a:t>Można również wypłacać pieniądze z bankomatów. Jednak podczas korzystania z nich należy sprawdzić, jakie opłaty są naliczane (opłaty mogą się wahać, w zależności od  banku)</a:t>
            </a:r>
            <a:r>
              <a:rPr lang="en-GB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1434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2211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6 Imagen" descr="logo new slog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899592" y="404664"/>
            <a:ext cx="5400675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Kaucja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  <a:p>
            <a:r>
              <a:rPr lang="pl-PL"/>
              <a:t> 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00113" y="1557338"/>
            <a:ext cx="4464050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itchFamily="34" charset="0"/>
              </a:rPr>
              <a:t>W dniu przyjazdu praktykanci zostaną poproszeni o pozostawienie kaucji w wysokości </a:t>
            </a:r>
            <a:r>
              <a:rPr lang="pl-PL" b="1" dirty="0">
                <a:latin typeface="Calibri" pitchFamily="34" charset="0"/>
              </a:rPr>
              <a:t>2</a:t>
            </a:r>
            <a:r>
              <a:rPr lang="en-CA" b="1" dirty="0">
                <a:latin typeface="Calibri" pitchFamily="34" charset="0"/>
              </a:rPr>
              <a:t>0 Euro</a:t>
            </a:r>
            <a:r>
              <a:rPr lang="pl-PL" b="1" dirty="0">
                <a:latin typeface="Calibri" pitchFamily="34" charset="0"/>
              </a:rPr>
              <a:t> </a:t>
            </a:r>
            <a:r>
              <a:rPr lang="pl-PL" dirty="0">
                <a:latin typeface="Calibri" pitchFamily="34" charset="0"/>
              </a:rPr>
              <a:t>w celu pokrycia kosztów drobnych zniszczeń (jeśli takie będą miały miejce).</a:t>
            </a:r>
            <a:endParaRPr lang="pl-PL" dirty="0"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itchFamily="34" charset="0"/>
              </a:rPr>
              <a:t>W przypadku zniszczenia wyposażenia zakwaterowania, stażysta ma obowiązek pokryć koszt zakupu nowego o takiej samej wartości jak to zniszczone lub pokryć koszty jego naprawy.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itchFamily="34" charset="0"/>
              </a:rPr>
              <a:t>Kaucja będzie zwrócona w całości pod koniec pobytu tylko, jeśli w czasie kontroli stanu miejsca zakwaterowania nie zostaną zauważone żadne szkody i/lub zniszczenia i regulamin w żadnym momencie nie zostanie złamany. </a:t>
            </a:r>
            <a:endParaRPr lang="en-GB" dirty="0">
              <a:latin typeface="Calibri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pic>
        <p:nvPicPr>
          <p:cNvPr id="15370" name="10 Imagen" descr="20 eu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916113"/>
            <a:ext cx="169386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11 Imagen" descr="YOD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357563"/>
            <a:ext cx="21463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6 Imagen" descr="logo new slog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27584" y="332656"/>
            <a:ext cx="5400675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Łazienka i ręczniki do rąk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6391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15369" name="TextBox 4"/>
          <p:cNvSpPr txBox="1">
            <a:spLocks noChangeArrowheads="1"/>
          </p:cNvSpPr>
          <p:nvPr/>
        </p:nvSpPr>
        <p:spPr bwMode="auto">
          <a:xfrm>
            <a:off x="971600" y="1268760"/>
            <a:ext cx="4538166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85750">
              <a:defRPr/>
            </a:pPr>
            <a:r>
              <a:rPr lang="pl-PL" b="1" dirty="0">
                <a:latin typeface="+mn-lt"/>
                <a:cs typeface="+mn-cs"/>
              </a:rPr>
              <a:t>Jeśli stażysta zdecyduje się na użycie ręczników dostępnych w rezydencji, powinien wiedzieć, że:</a:t>
            </a:r>
          </a:p>
          <a:p>
            <a:pPr indent="-285750">
              <a:defRPr/>
            </a:pPr>
            <a:endParaRPr lang="pl-PL" dirty="0">
              <a:latin typeface="Calibri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Ręczniki ( jeden duży i jeden mały) można wypożyczyć  za dodatkową opłatą w wysokości 2,5 E za zestaw. Po użyciu, ręczniki należy zwrócić personelowi zakwaterowania w stanie nadającym się do ponownego użytku po wypraniu.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Prosimy nie używać ręczników do czyszczenia butów, podłogi, tuszu do rzęs etc.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Aby uniknąć opłat, stażyści mogą przywieźć swoje ręczniki. 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pl-PL" sz="17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en-GB" sz="2400" dirty="0">
              <a:latin typeface="Calibri" pitchFamily="34" charset="0"/>
            </a:endParaRPr>
          </a:p>
          <a:p>
            <a:pPr marL="285750" indent="-285750">
              <a:defRPr/>
            </a:pPr>
            <a:endParaRPr lang="en-GB" dirty="0">
              <a:latin typeface="Calibri" pitchFamily="34" charset="0"/>
            </a:endParaRPr>
          </a:p>
        </p:txBody>
      </p:sp>
      <p:pic>
        <p:nvPicPr>
          <p:cNvPr id="1639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716338"/>
            <a:ext cx="28813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27088" y="404813"/>
            <a:ext cx="61214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Praktyki indywidualne w firmach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899592" y="1556792"/>
            <a:ext cx="489629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500" dirty="0">
                <a:latin typeface="Calibri" pitchFamily="34" charset="0"/>
              </a:rPr>
              <a:t>Miejsca praktyk znajdują się w różnych częściach miasta, Sewilla, dlatego uczestnicy muszą skorzystać z transportu publicznego.</a:t>
            </a:r>
          </a:p>
          <a:p>
            <a:pPr marL="285750" indent="-285750"/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500" dirty="0">
                <a:latin typeface="Calibri" pitchFamily="34" charset="0"/>
              </a:rPr>
              <a:t>Uczniowie w większości przypadków są rozmieszczani w miejscach praktyk indywidualnie.</a:t>
            </a:r>
          </a:p>
          <a:p>
            <a:pPr marL="285750" indent="-285750">
              <a:buFont typeface="Arial" charset="0"/>
              <a:buChar char="•"/>
            </a:pPr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500" dirty="0">
                <a:latin typeface="Calibri" pitchFamily="34" charset="0"/>
              </a:rPr>
              <a:t>Mimo wszystko czasami może zdarzyć się, że zostaną  rozmieszczeni dwójkami. </a:t>
            </a:r>
          </a:p>
          <a:p>
            <a:pPr marL="285750" indent="-285750"/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500" dirty="0">
                <a:latin typeface="Calibri" pitchFamily="34" charset="0"/>
              </a:rPr>
              <a:t>Decyzja w kwestii przyjęcia danej liczy stażystów zależna jest tylko i wyłącznie od potrzeb i możliwości logistycznych danej firmy.</a:t>
            </a:r>
          </a:p>
          <a:p>
            <a:pPr marL="285750" indent="-285750">
              <a:buFont typeface="Arial" charset="0"/>
              <a:buChar char="•"/>
            </a:pPr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500" dirty="0">
                <a:latin typeface="Calibri" pitchFamily="34" charset="0"/>
              </a:rPr>
              <a:t>Wyselekcjonowani uczestnicy projektu proszeni są o przygotowanie się na rozmowę przy użyciu komunikatora Skype i o rzetelne przygotowanie swojego CV. </a:t>
            </a:r>
          </a:p>
          <a:p>
            <a:pPr marL="285750" indent="-285750">
              <a:buFont typeface="Arial" charset="0"/>
              <a:buChar char="•"/>
            </a:pPr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l-PL" sz="1500" dirty="0">
              <a:latin typeface="Calibri" pitchFamily="34" charset="0"/>
            </a:endParaRPr>
          </a:p>
        </p:txBody>
      </p:sp>
      <p:pic>
        <p:nvPicPr>
          <p:cNvPr id="410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149725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260648"/>
            <a:ext cx="5760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Kuchnia/jadalnia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Zasady użytkowania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17417" name="TextBox 4"/>
          <p:cNvSpPr txBox="1">
            <a:spLocks noChangeArrowheads="1"/>
          </p:cNvSpPr>
          <p:nvPr/>
        </p:nvSpPr>
        <p:spPr bwMode="auto">
          <a:xfrm>
            <a:off x="909638" y="1890713"/>
            <a:ext cx="3878262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l-PL" sz="2400" dirty="0">
                <a:latin typeface="Calibri" pitchFamily="34" charset="0"/>
              </a:rPr>
              <a:t>Jedzenie na śniadanie i kolację będzie pozostawione na pierwszej półce wózka.</a:t>
            </a:r>
          </a:p>
          <a:p>
            <a:pPr marL="342900" indent="-342900">
              <a:buFont typeface="Arial" charset="0"/>
              <a:buChar char="•"/>
            </a:pPr>
            <a:endParaRPr lang="pl-PL" sz="2400" dirty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sz="2400" dirty="0">
                <a:latin typeface="Calibri" pitchFamily="34" charset="0"/>
              </a:rPr>
              <a:t>Druga i trzecia półka wózka jest przeznaczona na brudne naczynia</a:t>
            </a:r>
            <a:r>
              <a:rPr lang="en-GB" sz="2400" dirty="0">
                <a:latin typeface="Calibri" pitchFamily="34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pl-PL" sz="2400" dirty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sz="2400" dirty="0">
                <a:latin typeface="Calibri" pitchFamily="34" charset="0"/>
              </a:rPr>
              <a:t>Jedzeni powinno być odbierane i spożywane na tacy</a:t>
            </a:r>
            <a:r>
              <a:rPr lang="en-GB" sz="2400" dirty="0">
                <a:latin typeface="Calibri" pitchFamily="34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GB" sz="2400" dirty="0">
              <a:latin typeface="Calibri" pitchFamily="34" charset="0"/>
            </a:endParaRPr>
          </a:p>
          <a:p>
            <a:pPr marL="342900" indent="-342900"/>
            <a:endParaRPr lang="en-GB" dirty="0">
              <a:latin typeface="Calibri" pitchFamily="34" charset="0"/>
            </a:endParaRPr>
          </a:p>
        </p:txBody>
      </p:sp>
      <p:pic>
        <p:nvPicPr>
          <p:cNvPr id="17418" name="3 Imagen" descr="http://www.kitchentech2u.com.my/site/data/images/pro/img_43Stainless_Steel_Food_Trol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390775"/>
            <a:ext cx="2014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067175" y="1989138"/>
            <a:ext cx="2520950" cy="646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719638" y="3708400"/>
            <a:ext cx="1652587" cy="13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19638" y="3213100"/>
            <a:ext cx="1652587" cy="625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2" name="10 Imagen" descr="http://www.guidetonursinghomes.com/nursing-home-news/wp-content/uploads/2010/10/tray-of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9638" y="5157788"/>
            <a:ext cx="20113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12 Imagen" descr="http://toonclips.com/600/11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4454525"/>
            <a:ext cx="1933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27088" y="212725"/>
            <a:ext cx="54006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Kuchnia/jadalnia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Zasady użytkowania</a:t>
            </a:r>
            <a:endParaRPr lang="es-ES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18441" name="TextBox 4"/>
          <p:cNvSpPr txBox="1">
            <a:spLocks noChangeArrowheads="1"/>
          </p:cNvSpPr>
          <p:nvPr/>
        </p:nvSpPr>
        <p:spPr bwMode="auto">
          <a:xfrm>
            <a:off x="827088" y="1897063"/>
            <a:ext cx="38163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2400" dirty="0">
                <a:latin typeface="Calibri" pitchFamily="34" charset="0"/>
              </a:rPr>
              <a:t>Resztki jedzenia należy wyrzucić do kosza</a:t>
            </a:r>
            <a:r>
              <a:rPr lang="en-GB" sz="240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pl-PL" sz="24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l-PL" sz="24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2400" dirty="0">
                <a:latin typeface="Calibri" pitchFamily="34" charset="0"/>
              </a:rPr>
              <a:t>Czyste sztućce będą przechowywane w pojemnikach na sztućce. </a:t>
            </a:r>
            <a:endParaRPr lang="en-GB" sz="24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l-PL" sz="24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l-PL" sz="24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2400" dirty="0">
                <a:latin typeface="Calibri" pitchFamily="34" charset="0"/>
              </a:rPr>
              <a:t>Brudne sztućce należy umieścić w pojemniku, wypełnionym wodą z płynem do zmywania.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8442" name="3 Imagen" descr="https://encrypted-tbn0.gstatic.com/images?q=tbn:ANd9GcQqXK8GqwftMPYTleikvApjdUSMHwzI1vL50SshWhxz_M5wrgyC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688" y="1897063"/>
            <a:ext cx="1727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1 Conector recto de flecha"/>
          <p:cNvCxnSpPr/>
          <p:nvPr/>
        </p:nvCxnSpPr>
        <p:spPr>
          <a:xfrm>
            <a:off x="6654800" y="2587625"/>
            <a:ext cx="86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4" name="13 Imagen" descr="http://www.globalfse.co.uk/media/catalog/product/cache/1/small_image/400x/9df78eab33525d08d6e5fb8d27136e95/C/U/CU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179763"/>
            <a:ext cx="3095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 descr="http://www.rgbstock.com/cache1od2vJ/users/m/mz/mzacha/300/mqukv1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5368925"/>
            <a:ext cx="17272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recto de flecha"/>
          <p:cNvCxnSpPr/>
          <p:nvPr/>
        </p:nvCxnSpPr>
        <p:spPr>
          <a:xfrm>
            <a:off x="6577013" y="6096000"/>
            <a:ext cx="5095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7" name="4 Imagen" descr="http://www.melbournecleaningsupplies.com.au/media/catalog/product/cache/1/image/800x/9df78eab33525d08d6e5fb8d27136e95/s/a/sab78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138" y="1939925"/>
            <a:ext cx="10795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" descr="http://www.ikea.com/pl/pl/images/products/fintorp-pojemnik-na-sztucce__0119157_PE275324_S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3438" y="4894263"/>
            <a:ext cx="176371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0588" y="379413"/>
            <a:ext cx="57696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Pralnia w rezydencji Cerro i Ubeda  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3" y="1271588"/>
            <a:ext cx="5245100" cy="6908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100" b="1" dirty="0">
                <a:latin typeface="+mn-lt"/>
                <a:cs typeface="+mn-cs"/>
              </a:rPr>
              <a:t>Pralkę </a:t>
            </a:r>
            <a:r>
              <a:rPr lang="pl-PL" sz="2100" dirty="0">
                <a:latin typeface="+mn-lt"/>
                <a:cs typeface="+mn-cs"/>
              </a:rPr>
              <a:t>obsługuje wyłącznie kucharka lub sprzątaczka.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100" dirty="0">
              <a:latin typeface="+mn-lt"/>
              <a:cs typeface="Candar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latin typeface="+mn-lt"/>
                <a:cs typeface="+mn-cs"/>
              </a:rPr>
              <a:t>Uczestnicy muszą poukładać swoje ubrania w specjalnych torbach</a:t>
            </a:r>
            <a:r>
              <a:rPr lang="es-ES" sz="2100" dirty="0">
                <a:latin typeface="+mn-lt"/>
                <a:cs typeface="+mn-cs"/>
              </a:rPr>
              <a:t>.</a:t>
            </a:r>
            <a:endParaRPr lang="pl-PL" sz="21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1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latin typeface="+mn-lt"/>
                <a:cs typeface="+mn-cs"/>
              </a:rPr>
              <a:t>Należy upewnić się, że w jednej torbie znajdują się ubrania o tym samym lub zbliżonym kolorze (kolorowe, białe i czarne ubrania oddzielnie), w przeciwnym wypadku ubrania mogą zafarbować w pralce.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1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latin typeface="+mn-lt"/>
                <a:cs typeface="+mn-cs"/>
              </a:rPr>
              <a:t>Koszt prania</a:t>
            </a:r>
            <a:r>
              <a:rPr lang="en-GB" sz="2100" dirty="0">
                <a:latin typeface="+mn-lt"/>
                <a:cs typeface="+mn-cs"/>
              </a:rPr>
              <a:t>: 3</a:t>
            </a:r>
            <a:r>
              <a:rPr lang="pl-PL" sz="2100" dirty="0">
                <a:latin typeface="+mn-lt"/>
                <a:cs typeface="+mn-cs"/>
              </a:rPr>
              <a:t> euro za jedno pełne pranie.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1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latin typeface="+mn-lt"/>
                <a:cs typeface="+mn-cs"/>
              </a:rPr>
              <a:t>Na jedno pełne pranie składają się 3 duże torby i jedna mniejsza.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1946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725988"/>
            <a:ext cx="19685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" descr="C:\Users\usuario\Desktop\pressa-washing-bag-set-of-__0138673_PE298419_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00" y="2336800"/>
            <a:ext cx="2193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0588" y="379413"/>
            <a:ext cx="57696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Pralnia w rezydencji Fray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5245100" cy="5570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Na każdym piętrze znajduje się pralka do dyspozycji stażystów z automatycznym licznikiem na monety.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Koszt prania wynosi 1 E za cykl 30 minutowy.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pl-PL" sz="2000" dirty="0"/>
              <a:t>Proszek do prania nie jest uwzględniony w cenie.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1946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725988"/>
            <a:ext cx="19685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" descr="C:\Users\usuario\Desktop\pressa-washing-bag-set-of-__0138673_PE298419_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00" y="2336800"/>
            <a:ext cx="2193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0588" y="379413"/>
            <a:ext cx="57696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Pralnia w rezydencji Intur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524510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Na  terenie rezydencji znajduje się pralnia z pralkami do dyspozycji stażystów z automatycznym licznikiem na monety.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Koszt prania wynosi 2.5 E za jeden cykl.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pl-PL" sz="2000" dirty="0"/>
              <a:t>Proszek do prania nie jest uwzględniony w cenie.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1946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725988"/>
            <a:ext cx="19685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" descr="C:\Users\usuario\Desktop\pressa-washing-bag-set-of-__0138673_PE298419_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00" y="2336800"/>
            <a:ext cx="2193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0588" y="379413"/>
            <a:ext cx="57696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Pralnia w rezydencji Intur</a:t>
            </a:r>
            <a:r>
              <a:rPr lang="en-GB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joven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524510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Na  terenie rezydencji znajduje się pralnia z pralkami do dyspozycji stażystów z automatycznym licznikiem na monety.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Koszt prania wynosi 2.5 E za jeden cykl.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pl-PL" sz="2000" dirty="0"/>
              <a:t>Proszek do prania nie jest uwzględniony w cenie.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1946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725988"/>
            <a:ext cx="19685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" descr="C:\Users\usuario\Desktop\pressa-washing-bag-set-of-__0138673_PE298419_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00" y="2336800"/>
            <a:ext cx="2193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71600" y="620688"/>
            <a:ext cx="5769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atin typeface="Cambria" pitchFamily="18" charset="0"/>
              </a:rPr>
              <a:t>Zmiana pościeli 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76872"/>
            <a:ext cx="5245100" cy="418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Zmiana pościeli następuje w niedzielę. Zawsze w  połowie pobytu.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Aby uzyskać nowy komplet, pościel musi zostać oddana osobiście personelowi sprzątającemu.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Stażyści zmieniają pościel samodzielnie. </a:t>
            </a:r>
            <a:endParaRPr lang="en-GB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pic>
        <p:nvPicPr>
          <p:cNvPr id="15" name="14 Imagen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005064"/>
            <a:ext cx="2594223" cy="253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476672"/>
            <a:ext cx="61921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Rozrywka, ale tylko poza zakwaterowaniem  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0489" name="TextBox 4"/>
          <p:cNvSpPr txBox="1">
            <a:spLocks noChangeArrowheads="1"/>
          </p:cNvSpPr>
          <p:nvPr/>
        </p:nvSpPr>
        <p:spPr bwMode="auto">
          <a:xfrm>
            <a:off x="1043608" y="2060848"/>
            <a:ext cx="511333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Oprócz wielu barów, kawiarni i restauracji, Sewilla i Ubeda może zaproponować wiele innych rozrywek, takich jak: kino, kręgle, centrum sportowe, otwarte baseny, festiwale.</a:t>
            </a:r>
          </a:p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W Sewilli w okresie jesieni na przełomie września i listopada odbywa się Festwial Narodów, hiszp. Festival de las Naciones. Bardzo ciekawa impreza, na której można posłuchać muzyki z różnych krajów, skosztować tradycyjnych przysmaków, jak również podziwiać lokalne rzemiosło na niezliczonej ilości straganach.   </a:t>
            </a:r>
          </a:p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Festiwal odbywa się przy parku Maria Luisa, nieopodal przystanku Prado San Sebastian.  </a:t>
            </a:r>
          </a:p>
          <a:p>
            <a:endParaRPr lang="pl-PL" sz="2400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pic>
        <p:nvPicPr>
          <p:cNvPr id="15" name="14 Imagen" descr="Festival-naciones-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869160"/>
            <a:ext cx="287071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 descr="download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13285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476672"/>
            <a:ext cx="61921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Rozrywka, ale tylko poza zakwaterowaniem  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0489" name="TextBox 4"/>
          <p:cNvSpPr txBox="1">
            <a:spLocks noChangeArrowheads="1"/>
          </p:cNvSpPr>
          <p:nvPr/>
        </p:nvSpPr>
        <p:spPr bwMode="auto">
          <a:xfrm>
            <a:off x="1043608" y="2060848"/>
            <a:ext cx="511333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W Ubedzie  w połowie września odbywa się Festyn Tapas, hiszp. Feria de la Tapa. Jest to impreza godna polecenia, nie tylko ze względu na biesiadną i radosną atmosferę, ale również na możliwość skosztowania wielu tradycyjnych hiszpańskich tapas, a szczególnie tych ubedeńskich.</a:t>
            </a:r>
          </a:p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Festyn odbywa się na obrzeżach miasta.</a:t>
            </a:r>
          </a:p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Personel euroMind wytłumaczy wszystkim zainteresowanym stażystom jak dotrzeć na festyn w sposób sprawny i szybki.   </a:t>
            </a:r>
          </a:p>
          <a:p>
            <a:endParaRPr lang="pl-PL" sz="2400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pic>
        <p:nvPicPr>
          <p:cNvPr id="17" name="16 Imagen" descr="download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988840"/>
            <a:ext cx="17907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65313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476672"/>
            <a:ext cx="61921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Rozrywka, ale tylko poza zakwaterowaniem  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0489" name="TextBox 4"/>
          <p:cNvSpPr txBox="1">
            <a:spLocks noChangeArrowheads="1"/>
          </p:cNvSpPr>
          <p:nvPr/>
        </p:nvSpPr>
        <p:spPr bwMode="auto">
          <a:xfrm>
            <a:off x="1043608" y="2060848"/>
            <a:ext cx="511333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W Ubedzie  na przełomie września i października odbywa się również La Feria de Ubeda -  Festyn Ubedeński 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Jak wszystkie imprezy typu Feria, charakteryzuje się ona przepychem pod każdym względem. Jest to wspamianłe miejsce na zabawę i rozrywkę.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Feria odbywa się na obrzeżach miasta.</a:t>
            </a:r>
          </a:p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Personel euroMind wytłumaczy wszystkim zainteresowanym stażystom jak dotrzeć na Ferię w sposób sprawny i szybki.   </a:t>
            </a:r>
          </a:p>
          <a:p>
            <a:endParaRPr lang="pl-PL" sz="2400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pic>
        <p:nvPicPr>
          <p:cNvPr id="15" name="14 Imagen" descr="download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03385">
            <a:off x="6228184" y="299695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 descr="download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299">
            <a:off x="5992829" y="5229200"/>
            <a:ext cx="2935147" cy="129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27088" y="404813"/>
            <a:ext cx="612140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Praktyki grupowe w jednej firmie lub na warsztatach hiszpańskiej szkoły zawodowej </a:t>
            </a:r>
            <a:endParaRPr lang="es-ES" sz="23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827584" y="1772816"/>
            <a:ext cx="50403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1500" dirty="0">
                <a:latin typeface="Calibri" pitchFamily="34" charset="0"/>
              </a:rPr>
              <a:t> W praktykach  stażyści uczestniczą w grupie. </a:t>
            </a:r>
          </a:p>
          <a:p>
            <a:pPr marL="285750" indent="-285750">
              <a:buFont typeface="Arial" charset="0"/>
              <a:buChar char="•"/>
            </a:pPr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500" dirty="0">
                <a:latin typeface="Calibri" pitchFamily="34" charset="0"/>
              </a:rPr>
              <a:t>W przypadku gdy tutorzy nie władają językiem angielskim, grupie podczas praktyki towarzyszy pracownik euroMind w charakterze pomocy językowej. </a:t>
            </a:r>
          </a:p>
          <a:p>
            <a:pPr marL="285750" indent="-285750">
              <a:buFont typeface="Arial" charset="0"/>
              <a:buChar char="•"/>
            </a:pPr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500" dirty="0">
                <a:latin typeface="Calibri" pitchFamily="34" charset="0"/>
              </a:rPr>
              <a:t>Firma lub szkoła zawodowa, w której odbywa się praktyka zwykle znajduje w stosunkowo dużej odległości od zakwaterowania dlatego stażyści wyposażani są w karty komunikacji miejskiej</a:t>
            </a:r>
            <a:r>
              <a:rPr lang="es-ES" sz="1500" dirty="0">
                <a:latin typeface="Calibri" pitchFamily="34" charset="0"/>
              </a:rPr>
              <a:t>.</a:t>
            </a:r>
            <a:r>
              <a:rPr lang="pl-PL" sz="1500" dirty="0">
                <a:latin typeface="Calibri" pitchFamily="34" charset="0"/>
              </a:rPr>
              <a:t> Podróż odbywa się autobusem w towarzystwie koordynatorki euroMind. Trwa od 30 do 50 minut w zależności od natężenia ruchu. </a:t>
            </a:r>
          </a:p>
          <a:p>
            <a:pPr marL="285750" indent="-285750"/>
            <a:endParaRPr lang="pl-PL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500" dirty="0">
                <a:latin typeface="Calibri" pitchFamily="34" charset="0"/>
              </a:rPr>
              <a:t>Praktyki odbywają się w godzinach popołudniowych lub porannych w zależności od możliwości logistycznych danej firmy lub szkoły. </a:t>
            </a:r>
          </a:p>
          <a:p>
            <a:pPr marL="285750" indent="-285750">
              <a:buFont typeface="Arial" charset="0"/>
              <a:buChar char="•"/>
            </a:pPr>
            <a:endParaRPr lang="pl-PL" sz="1500" dirty="0">
              <a:latin typeface="Calibri" pitchFamily="34" charset="0"/>
            </a:endParaRPr>
          </a:p>
        </p:txBody>
      </p:sp>
      <p:pic>
        <p:nvPicPr>
          <p:cNvPr id="410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149725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476672"/>
            <a:ext cx="61921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Rozrywka, ale tylko poza zakwaterowaniem  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0489" name="TextBox 4"/>
          <p:cNvSpPr txBox="1">
            <a:spLocks noChangeArrowheads="1"/>
          </p:cNvSpPr>
          <p:nvPr/>
        </p:nvSpPr>
        <p:spPr bwMode="auto">
          <a:xfrm>
            <a:off x="1043608" y="2060848"/>
            <a:ext cx="51133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Feria de Sevilla odbywa się zawsze około tygodnia lub dwóch po Wielkim Tygodniu. Zwykle przypada na kwiecień.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Jak to jedna z najpiękniszych Ferii w całej Hiszpanii.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Feria odbywa się na obrzeżach miasta.</a:t>
            </a:r>
          </a:p>
          <a:p>
            <a:pPr marL="342900" lvl="0" indent="-342900"/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Personel euroMind wytłumaczy wszystkim zainteresowanym stażystom jak dotrzeć na Ferię w sposób sprawny i szybki.   </a:t>
            </a:r>
          </a:p>
          <a:p>
            <a:endParaRPr lang="pl-PL" sz="2400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pic>
        <p:nvPicPr>
          <p:cNvPr id="17" name="16 Imagen" descr="download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647">
            <a:off x="6084168" y="2420888"/>
            <a:ext cx="266761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84880">
            <a:off x="6084168" y="4941168"/>
            <a:ext cx="288032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755650" y="684213"/>
            <a:ext cx="597693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err="1">
                <a:latin typeface="+mn-lt"/>
                <a:cs typeface="+mn-cs"/>
              </a:rPr>
              <a:t>Sewill</a:t>
            </a:r>
            <a:r>
              <a:rPr lang="pl-PL" sz="4400" dirty="0">
                <a:latin typeface="+mn-lt"/>
                <a:cs typeface="+mn-cs"/>
              </a:rPr>
              <a:t>a</a:t>
            </a:r>
            <a:r>
              <a:rPr lang="es-ES" sz="4400" dirty="0">
                <a:latin typeface="+mn-lt"/>
                <a:cs typeface="+mn-cs"/>
              </a:rPr>
              <a:t> </a:t>
            </a:r>
            <a:r>
              <a:rPr lang="pl-PL" sz="4400" dirty="0">
                <a:latin typeface="+mn-lt"/>
                <a:cs typeface="+mn-cs"/>
              </a:rPr>
              <a:t>Stare Miasto</a:t>
            </a: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99592" y="2173506"/>
            <a:ext cx="4117710" cy="435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5111750" y="2357438"/>
            <a:ext cx="4032250" cy="4262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800" dirty="0" err="1">
                <a:latin typeface="Arial" pitchFamily="34" charset="0"/>
                <a:cs typeface="Arial" pitchFamily="34" charset="0"/>
              </a:rPr>
              <a:t>Zabytki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 w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Sewilli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których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nie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mo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ż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esz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przegapi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ć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!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 err="1">
                <a:latin typeface="Arial" pitchFamily="34" charset="0"/>
                <a:cs typeface="Arial" pitchFamily="34" charset="0"/>
              </a:rPr>
              <a:t>Wieża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Giralda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800" dirty="0" err="1">
                <a:latin typeface="Arial" pitchFamily="34" charset="0"/>
                <a:cs typeface="Arial" pitchFamily="34" charset="0"/>
              </a:rPr>
              <a:t>Pałac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 Alcázar - Los Reales Alcázares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 err="1">
                <a:latin typeface="Arial" pitchFamily="34" charset="0"/>
                <a:cs typeface="Arial" pitchFamily="34" charset="0"/>
              </a:rPr>
              <a:t>Katedra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Sewilla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 err="1">
                <a:latin typeface="Arial" pitchFamily="34" charset="0"/>
                <a:cs typeface="Arial" pitchFamily="34" charset="0"/>
              </a:rPr>
              <a:t>Złota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wieża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- La </a:t>
            </a:r>
            <a:r>
              <a:rPr lang="pl-PL" sz="18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orre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O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ro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 err="1">
                <a:latin typeface="Arial" pitchFamily="34" charset="0"/>
                <a:cs typeface="Arial" pitchFamily="34" charset="0"/>
              </a:rPr>
              <a:t>Plac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Hiszpański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- Plaza de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España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13 CuadroTexto"/>
          <p:cNvSpPr txBox="1">
            <a:spLocks noChangeArrowheads="1"/>
          </p:cNvSpPr>
          <p:nvPr/>
        </p:nvSpPr>
        <p:spPr bwMode="auto">
          <a:xfrm>
            <a:off x="900113" y="377825"/>
            <a:ext cx="59753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4400">
                <a:latin typeface="Cambria" pitchFamily="18" charset="0"/>
              </a:rPr>
              <a:t>Zabytki Starego Miasta</a:t>
            </a:r>
            <a:endParaRPr lang="en-CA" sz="4400">
              <a:latin typeface="Cambria" pitchFamily="18" charset="0"/>
            </a:endParaRPr>
          </a:p>
          <a:p>
            <a:pPr algn="just"/>
            <a:endParaRPr lang="es-ES" sz="4400" b="1">
              <a:latin typeface="Cambria" pitchFamily="18" charset="0"/>
            </a:endParaRP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>
                <a:latin typeface="Calibri" pitchFamily="34" charset="0"/>
              </a:rPr>
              <a:t>Katedra Sewilla</a:t>
            </a:r>
            <a:endParaRPr lang="pl-PL" sz="2000" b="1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Katedra Najświętszej Marii Panny w Sewilli</a:t>
            </a:r>
            <a:r>
              <a:rPr lang="en-GB">
                <a:latin typeface="Calibri" pitchFamily="34" charset="0"/>
              </a:rPr>
              <a:t>, </a:t>
            </a:r>
            <a:r>
              <a:rPr lang="pl-PL">
                <a:latin typeface="Calibri" pitchFamily="34" charset="0"/>
              </a:rPr>
              <a:t>gotycka katedra, powstała w Sewilli w miejscu meczetu zbudowanego przez muzułmańską dynastię Almohadów. Katedra jest największym i jednym z najwspanialszych kościołów gotyckich na świecie.</a:t>
            </a:r>
            <a:endParaRPr lang="en-CA">
              <a:latin typeface="Calibri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52120" y="2150534"/>
            <a:ext cx="3168352" cy="224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38285" y="3789040"/>
            <a:ext cx="3312368" cy="248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8" name="TextBox 5"/>
          <p:cNvSpPr txBox="1">
            <a:spLocks noChangeArrowheads="1"/>
          </p:cNvSpPr>
          <p:nvPr/>
        </p:nvSpPr>
        <p:spPr bwMode="auto">
          <a:xfrm>
            <a:off x="4787900" y="4581525"/>
            <a:ext cx="40322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latin typeface="Calibri" pitchFamily="34" charset="0"/>
              </a:rPr>
              <a:t>Wieża Giralda</a:t>
            </a:r>
          </a:p>
          <a:p>
            <a:r>
              <a:rPr lang="es-ES">
                <a:latin typeface="Calibri" pitchFamily="34" charset="0"/>
              </a:rPr>
              <a:t>D</a:t>
            </a:r>
            <a:r>
              <a:rPr lang="pl-PL">
                <a:latin typeface="Calibri" pitchFamily="34" charset="0"/>
              </a:rPr>
              <a:t>zwonnica katedry</a:t>
            </a:r>
            <a:r>
              <a:rPr lang="es-ES">
                <a:latin typeface="Calibri" pitchFamily="34" charset="0"/>
              </a:rPr>
              <a:t>, która</a:t>
            </a:r>
            <a:r>
              <a:rPr lang="pl-PL">
                <a:latin typeface="Calibri" pitchFamily="34" charset="0"/>
              </a:rPr>
              <a:t> pełniła początkowo funkcję minaretu</a:t>
            </a:r>
            <a:r>
              <a:rPr lang="es-ES">
                <a:latin typeface="Calibri" pitchFamily="34" charset="0"/>
              </a:rPr>
              <a:t>. W</a:t>
            </a:r>
            <a:r>
              <a:rPr lang="pl-PL">
                <a:latin typeface="Calibri" pitchFamily="34" charset="0"/>
              </a:rPr>
              <a:t> 1987 roku Katedra wraz z Alcázarem i Głównym Archiwum Indii została wpisana na listę światowego dziedzictwa UNESCO</a:t>
            </a:r>
            <a:endParaRPr lang="en-GB">
              <a:latin typeface="Calibri" pitchFamily="34" charset="0"/>
            </a:endParaRPr>
          </a:p>
        </p:txBody>
      </p:sp>
      <p:pic>
        <p:nvPicPr>
          <p:cNvPr id="14" name="13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65738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dirty="0">
                <a:latin typeface="Cambria" panose="02040503050406030204" pitchFamily="18" charset="0"/>
                <a:cs typeface="Candara"/>
              </a:rPr>
              <a:t>Stare Miasto - </a:t>
            </a:r>
            <a:r>
              <a:rPr lang="en-CA" sz="4400" dirty="0" err="1">
                <a:latin typeface="Cambria" panose="02040503050406030204" pitchFamily="18" charset="0"/>
                <a:cs typeface="Candara"/>
              </a:rPr>
              <a:t>Úbeda</a:t>
            </a:r>
            <a:endParaRPr lang="en-CA" sz="4400" dirty="0">
              <a:latin typeface="Cambria" panose="02040503050406030204" pitchFamily="18" charset="0"/>
              <a:cs typeface="Candara"/>
            </a:endParaRPr>
          </a:p>
          <a:p>
            <a:pPr algn="just"/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2" y="2113257"/>
            <a:ext cx="7323630" cy="4320479"/>
          </a:xfrm>
          <a:prstGeom prst="rect">
            <a:avLst/>
          </a:prstGeom>
        </p:spPr>
      </p:pic>
      <p:pic>
        <p:nvPicPr>
          <p:cNvPr id="10" name="9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24744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23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404664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Autobus i pociąg</a:t>
            </a:r>
            <a:endParaRPr lang="es-ES" sz="30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482453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Z dworca autobusowego odchodzi wiele autobusów różnych firm przewozowych, które łączą miasto i mniejsze </a:t>
            </a:r>
            <a:r>
              <a:rPr lang="pl-PL" sz="1700" dirty="0" err="1"/>
              <a:t>miejsowości</a:t>
            </a:r>
            <a:r>
              <a:rPr lang="pl-PL" sz="1700" dirty="0"/>
              <a:t> </a:t>
            </a:r>
            <a:r>
              <a:rPr lang="pl-PL" sz="1700" dirty="0" err="1"/>
              <a:t>Ubedy</a:t>
            </a:r>
            <a:r>
              <a:rPr lang="pl-PL" sz="1700" dirty="0"/>
              <a:t> z resztą Andaluzji i Hiszpanii.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Niestety w </a:t>
            </a:r>
            <a:r>
              <a:rPr lang="pl-PL" sz="1700" dirty="0" err="1"/>
              <a:t>Ubedzie</a:t>
            </a:r>
            <a:r>
              <a:rPr lang="pl-PL" sz="1700" dirty="0"/>
              <a:t> nie ma stacji kolejowej. Najbliższa znajduje się w </a:t>
            </a:r>
            <a:r>
              <a:rPr lang="en-GB" sz="1700" dirty="0" err="1"/>
              <a:t>Baeza</a:t>
            </a:r>
            <a:r>
              <a:rPr lang="en-GB" sz="1700" dirty="0"/>
              <a:t>/Linares</a:t>
            </a:r>
            <a:r>
              <a:rPr lang="pl-PL" sz="1700" dirty="0"/>
              <a:t> i jest oddalona o </a:t>
            </a:r>
            <a:r>
              <a:rPr lang="en-GB" sz="1700" dirty="0"/>
              <a:t>26km </a:t>
            </a:r>
            <a:r>
              <a:rPr lang="pl-PL" sz="1700" dirty="0"/>
              <a:t>od</a:t>
            </a:r>
            <a:r>
              <a:rPr lang="en-GB" sz="1700" dirty="0"/>
              <a:t> </a:t>
            </a:r>
            <a:r>
              <a:rPr lang="pl-PL" sz="1700" dirty="0"/>
              <a:t>U</a:t>
            </a:r>
            <a:r>
              <a:rPr lang="en-GB" sz="1700" dirty="0"/>
              <a:t>bed</a:t>
            </a:r>
            <a:r>
              <a:rPr lang="pl-PL" sz="1700" dirty="0"/>
              <a:t>y</a:t>
            </a:r>
            <a:r>
              <a:rPr lang="en-GB" sz="1700" dirty="0"/>
              <a:t>.</a:t>
            </a:r>
            <a:endParaRPr lang="pl-P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Miejski transport, choć istnieje w </a:t>
            </a:r>
            <a:r>
              <a:rPr lang="pl-PL" sz="1700" dirty="0" err="1"/>
              <a:t>Ubedzie</a:t>
            </a:r>
            <a:r>
              <a:rPr lang="pl-PL" sz="1700" dirty="0"/>
              <a:t>, to składa się tylko z dwóch linii autobusów.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Należy jednak podkreślić, że </a:t>
            </a:r>
            <a:r>
              <a:rPr lang="pl-PL" sz="1700" dirty="0" err="1"/>
              <a:t>Ubeda</a:t>
            </a:r>
            <a:r>
              <a:rPr lang="pl-PL" sz="1700" dirty="0"/>
              <a:t> to niewielkie miasto i wszędzie można dostać się pieszo, nie tracąc dużo czasu.</a:t>
            </a:r>
            <a:endParaRPr lang="en-GB" sz="1700" dirty="0"/>
          </a:p>
          <a:p>
            <a:endParaRPr lang="pl-PL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05064"/>
            <a:ext cx="2247900" cy="2028825"/>
          </a:xfrm>
          <a:prstGeom prst="rect">
            <a:avLst/>
          </a:prstGeom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24744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42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377517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dirty="0">
                <a:latin typeface="Cambria" panose="02040503050406030204" pitchFamily="18" charset="0"/>
                <a:cs typeface="Candara"/>
              </a:rPr>
              <a:t>Zabytki Starego Miasta</a:t>
            </a:r>
            <a:endParaRPr lang="en-CA" sz="4400" dirty="0">
              <a:latin typeface="Cambria" panose="02040503050406030204" pitchFamily="18" charset="0"/>
              <a:cs typeface="Candara"/>
            </a:endParaRPr>
          </a:p>
          <a:p>
            <a:pPr algn="just"/>
            <a:endParaRPr lang="es-ES" sz="4400" b="1" dirty="0"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2872" y="1772816"/>
            <a:ext cx="4916966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cs typeface="Candara Bold"/>
              </a:rPr>
              <a:t>Szpital Santiago</a:t>
            </a:r>
            <a:endParaRPr lang="en-CA" b="1" dirty="0">
              <a:cs typeface="Candara Bold"/>
            </a:endParaRPr>
          </a:p>
          <a:p>
            <a:r>
              <a:rPr lang="pl-PL" dirty="0">
                <a:cs typeface="Candara"/>
              </a:rPr>
              <a:t>Budynek, oprócz spełniania funkcji kościoła, panteonu i pałacu, służył również do udzielania pomocy najuboższym pacjentom. Obecnie odbywają się w nim różnego typu wydarzenia kulturalne: koncerty, wystawy, konkursy szachowe czy konferencje (po prawej).</a:t>
            </a:r>
            <a:endParaRPr lang="en-CA" dirty="0">
              <a:cs typeface="Candara"/>
            </a:endParaRPr>
          </a:p>
          <a:p>
            <a:pPr>
              <a:lnSpc>
                <a:spcPts val="2165"/>
              </a:lnSpc>
            </a:pPr>
            <a:endParaRPr lang="en-CA" dirty="0">
              <a:solidFill>
                <a:srgbClr val="073D86"/>
              </a:solidFill>
              <a:latin typeface="Candara"/>
              <a:cs typeface="Candara"/>
            </a:endParaRPr>
          </a:p>
          <a:p>
            <a:pPr>
              <a:lnSpc>
                <a:spcPts val="2165"/>
              </a:lnSpc>
            </a:pPr>
            <a:endParaRPr lang="en-CA" dirty="0">
              <a:solidFill>
                <a:srgbClr val="000000"/>
              </a:solidFill>
            </a:endParaRPr>
          </a:p>
          <a:p>
            <a:endParaRPr lang="pl-PL" dirty="0"/>
          </a:p>
          <a:p>
            <a:endParaRPr lang="en-GB" sz="2000" dirty="0"/>
          </a:p>
          <a:p>
            <a:endParaRPr lang="pl-PL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7682" y="4323551"/>
            <a:ext cx="30630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cs typeface="Candara Bold"/>
              </a:rPr>
              <a:t>Kościół św. Pawła</a:t>
            </a:r>
            <a:endParaRPr lang="en-CA" b="1" dirty="0">
              <a:cs typeface="Candara Bold"/>
            </a:endParaRPr>
          </a:p>
          <a:p>
            <a:pPr>
              <a:lnSpc>
                <a:spcPts val="2165"/>
              </a:lnSpc>
            </a:pPr>
            <a:r>
              <a:rPr lang="pl-PL" dirty="0">
                <a:cs typeface="Candara"/>
              </a:rPr>
              <a:t>Pochodzi z XIV wieku, choć budynek w stanie, w jakim możemy go podziwiać obecnie, został zbudowany w XVI wieku. (po lewej).</a:t>
            </a:r>
          </a:p>
          <a:p>
            <a:pPr>
              <a:lnSpc>
                <a:spcPts val="2165"/>
              </a:lnSpc>
            </a:pPr>
            <a:endParaRPr lang="en-CA" sz="1802" dirty="0">
              <a:cs typeface="Candara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46" y="2240842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83917"/>
            <a:ext cx="3888432" cy="2623727"/>
          </a:xfrm>
          <a:prstGeom prst="rect">
            <a:avLst/>
          </a:prstGeom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124744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7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1560" y="387821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700" dirty="0">
                <a:latin typeface="Cambria" panose="02040503050406030204" pitchFamily="18" charset="0"/>
                <a:cs typeface="Candara"/>
              </a:rPr>
              <a:t>Zabytki Starego Miasta</a:t>
            </a:r>
            <a:endParaRPr lang="en-CA" sz="3700" dirty="0">
              <a:latin typeface="Cambria" panose="02040503050406030204" pitchFamily="18" charset="0"/>
              <a:cs typeface="Candara"/>
            </a:endParaRPr>
          </a:p>
          <a:p>
            <a:pPr algn="just"/>
            <a:endParaRPr lang="es-ES" sz="4400" b="1" dirty="0"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2872" y="1772816"/>
            <a:ext cx="3927160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5"/>
              </a:lnSpc>
            </a:pPr>
            <a:endParaRPr lang="en-CA" dirty="0">
              <a:solidFill>
                <a:srgbClr val="073D86"/>
              </a:solidFill>
              <a:latin typeface="Candara"/>
              <a:cs typeface="Candara"/>
            </a:endParaRPr>
          </a:p>
          <a:p>
            <a:pPr>
              <a:lnSpc>
                <a:spcPts val="2165"/>
              </a:lnSpc>
            </a:pPr>
            <a:endParaRPr lang="en-CA" dirty="0">
              <a:solidFill>
                <a:srgbClr val="000000"/>
              </a:solidFill>
            </a:endParaRPr>
          </a:p>
          <a:p>
            <a:endParaRPr lang="pl-PL" dirty="0"/>
          </a:p>
          <a:p>
            <a:endParaRPr lang="en-GB" sz="2000" dirty="0"/>
          </a:p>
          <a:p>
            <a:endParaRPr lang="pl-PL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4088924" cy="7427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cs typeface="Candara Bold"/>
              </a:rPr>
              <a:t>Kaplica św. </a:t>
            </a:r>
            <a:r>
              <a:rPr lang="pl-PL" sz="2000" b="1" dirty="0" err="1">
                <a:cs typeface="Candara Bold"/>
              </a:rPr>
              <a:t>Salwadora</a:t>
            </a:r>
            <a:endParaRPr lang="en-CA" sz="2000" b="1" dirty="0">
              <a:cs typeface="Candara Bold"/>
            </a:endParaRPr>
          </a:p>
          <a:p>
            <a:pPr>
              <a:lnSpc>
                <a:spcPts val="2165"/>
              </a:lnSpc>
            </a:pPr>
            <a:r>
              <a:rPr lang="pl-PL" sz="1600" dirty="0">
                <a:cs typeface="Candara"/>
              </a:rPr>
              <a:t>Najbardziej znany budynek w </a:t>
            </a:r>
            <a:r>
              <a:rPr lang="pl-PL" sz="1600" dirty="0" err="1">
                <a:cs typeface="Candara"/>
              </a:rPr>
              <a:t>Ubedzie</a:t>
            </a:r>
            <a:r>
              <a:rPr lang="pl-PL" sz="1600" dirty="0">
                <a:cs typeface="Candara"/>
              </a:rPr>
              <a:t> i jeden z najlepszych przykładów hiszpańskiego renesansu w architekturze, a także jeden z najambitniejszych przykładów prywatnej architektury religijnej hiszpańskiego renesansu, który miał służyć jako kaplica pogrzebowa (</a:t>
            </a:r>
            <a:r>
              <a:rPr lang="pl-PL" sz="1600" dirty="0" err="1">
                <a:cs typeface="Candara"/>
              </a:rPr>
              <a:t>zdj</a:t>
            </a:r>
            <a:r>
              <a:rPr lang="pl-PL" sz="1600" dirty="0">
                <a:cs typeface="Candara"/>
              </a:rPr>
              <a:t>. po prawej)</a:t>
            </a:r>
            <a:endParaRPr lang="en-CA" sz="1600" dirty="0">
              <a:cs typeface="Candara"/>
            </a:endParaRPr>
          </a:p>
          <a:p>
            <a:pPr>
              <a:lnSpc>
                <a:spcPts val="2070"/>
              </a:lnSpc>
            </a:pPr>
            <a:endParaRPr lang="en-CA" sz="1802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cs typeface="Candara Bold"/>
              </a:rPr>
              <a:t>Mury miejskie</a:t>
            </a:r>
          </a:p>
          <a:p>
            <a:pPr>
              <a:lnSpc>
                <a:spcPts val="2165"/>
              </a:lnSpc>
            </a:pPr>
            <a:r>
              <a:rPr lang="pl-PL" sz="1600" dirty="0">
                <a:cs typeface="Candara"/>
              </a:rPr>
              <a:t>Mury obronne </a:t>
            </a:r>
            <a:r>
              <a:rPr lang="pl-PL" sz="1600" dirty="0" err="1">
                <a:cs typeface="Candara"/>
              </a:rPr>
              <a:t>Ubedy</a:t>
            </a:r>
            <a:r>
              <a:rPr lang="pl-PL" sz="1600" dirty="0">
                <a:cs typeface="Candara"/>
              </a:rPr>
              <a:t> pełniły bardzo istotną funkcję z uwagi na ich strategiczne położenie tzn. przy granicy z arabskim królestwem Granady. W kronikach z tamtych lat opisano </a:t>
            </a:r>
            <a:r>
              <a:rPr lang="pl-PL" sz="1600" dirty="0" err="1">
                <a:cs typeface="Candara"/>
              </a:rPr>
              <a:t>Ubedę</a:t>
            </a:r>
            <a:r>
              <a:rPr lang="pl-PL" sz="1600" dirty="0">
                <a:cs typeface="Candara"/>
              </a:rPr>
              <a:t> jako najpotężniejsza miasto Andaluzji. </a:t>
            </a:r>
            <a:endParaRPr lang="en-CA" sz="1600" dirty="0">
              <a:cs typeface="Candara"/>
            </a:endParaRPr>
          </a:p>
          <a:p>
            <a:pPr>
              <a:lnSpc>
                <a:spcPts val="1900"/>
              </a:lnSpc>
            </a:pPr>
            <a:r>
              <a:rPr lang="pl-PL" sz="1600" dirty="0">
                <a:cs typeface="Candara"/>
              </a:rPr>
              <a:t>W mieście zachowało się wiele fragmentów murów, które były budowane i przebudowywane w okresie między IX a XIV wiekiem.</a:t>
            </a:r>
            <a:endParaRPr lang="en-CA" sz="1600" dirty="0">
              <a:cs typeface="Candara"/>
            </a:endParaRP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73D86"/>
              </a:solidFill>
              <a:latin typeface="Candara"/>
              <a:cs typeface="Candara"/>
            </a:endParaRP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  <a:p>
            <a:pPr>
              <a:lnSpc>
                <a:spcPts val="2165"/>
              </a:lnSpc>
            </a:pPr>
            <a:endParaRPr lang="en-CA" sz="1600" dirty="0">
              <a:cs typeface="Candara"/>
            </a:endParaRPr>
          </a:p>
          <a:p>
            <a:pPr>
              <a:lnSpc>
                <a:spcPts val="2165"/>
              </a:lnSpc>
            </a:pPr>
            <a:endParaRPr lang="en-CA" b="1" dirty="0">
              <a:cs typeface="Candara Bold"/>
            </a:endParaRPr>
          </a:p>
          <a:p>
            <a:pPr>
              <a:lnSpc>
                <a:spcPts val="2165"/>
              </a:lnSpc>
            </a:pPr>
            <a:endParaRPr lang="en-CA" sz="1802" dirty="0">
              <a:solidFill>
                <a:srgbClr val="073D86"/>
              </a:solidFill>
              <a:cs typeface="Candara"/>
            </a:endParaRP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91" y="1595074"/>
            <a:ext cx="2800015" cy="2335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91" y="4365104"/>
            <a:ext cx="2800015" cy="2041121"/>
          </a:xfrm>
          <a:prstGeom prst="rect">
            <a:avLst/>
          </a:prstGeom>
        </p:spPr>
      </p:pic>
      <p:pic>
        <p:nvPicPr>
          <p:cNvPr id="16" name="15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527948"/>
            <a:ext cx="1872208" cy="5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4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1560" y="332656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700" dirty="0">
                <a:latin typeface="Cambria" panose="02040503050406030204" pitchFamily="18" charset="0"/>
                <a:cs typeface="Candara"/>
              </a:rPr>
              <a:t>Zabytki Starego Miasta</a:t>
            </a:r>
            <a:endParaRPr lang="en-CA" sz="3700" dirty="0">
              <a:latin typeface="Cambria" panose="02040503050406030204" pitchFamily="18" charset="0"/>
              <a:cs typeface="Candara"/>
            </a:endParaRPr>
          </a:p>
          <a:p>
            <a:pPr algn="just"/>
            <a:endParaRPr lang="es-ES" sz="4400" b="1" dirty="0"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2872" y="1772816"/>
            <a:ext cx="3927160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5"/>
              </a:lnSpc>
            </a:pPr>
            <a:endParaRPr lang="en-CA" dirty="0">
              <a:solidFill>
                <a:srgbClr val="073D86"/>
              </a:solidFill>
              <a:latin typeface="Candara"/>
              <a:cs typeface="Candara"/>
            </a:endParaRPr>
          </a:p>
          <a:p>
            <a:pPr>
              <a:lnSpc>
                <a:spcPts val="2165"/>
              </a:lnSpc>
            </a:pPr>
            <a:endParaRPr lang="en-CA" dirty="0">
              <a:solidFill>
                <a:srgbClr val="000000"/>
              </a:solidFill>
            </a:endParaRPr>
          </a:p>
          <a:p>
            <a:endParaRPr lang="pl-PL" dirty="0"/>
          </a:p>
          <a:p>
            <a:endParaRPr lang="en-GB" sz="2000" dirty="0"/>
          </a:p>
          <a:p>
            <a:endParaRPr lang="pl-PL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4266220" cy="435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5"/>
              </a:lnSpc>
            </a:pPr>
            <a:r>
              <a:rPr lang="pl-PL" b="1" dirty="0"/>
              <a:t>Pałac</a:t>
            </a:r>
            <a:r>
              <a:rPr lang="pl-PL" dirty="0"/>
              <a:t> </a:t>
            </a:r>
            <a:r>
              <a:rPr lang="pl-PL" b="1" dirty="0" err="1"/>
              <a:t>Vázquez</a:t>
            </a:r>
            <a:r>
              <a:rPr lang="pl-PL" b="1" dirty="0"/>
              <a:t> de Molina</a:t>
            </a:r>
            <a:r>
              <a:rPr lang="pl-PL" dirty="0"/>
              <a:t> lub </a:t>
            </a:r>
            <a:r>
              <a:rPr lang="pl-PL" b="1" dirty="0"/>
              <a:t>las </a:t>
            </a:r>
            <a:r>
              <a:rPr lang="pl-PL" b="1" dirty="0" err="1"/>
              <a:t>Cadenas</a:t>
            </a:r>
            <a:endParaRPr lang="pl-PL" b="1" dirty="0"/>
          </a:p>
          <a:p>
            <a:pPr>
              <a:lnSpc>
                <a:spcPts val="2165"/>
              </a:lnSpc>
            </a:pPr>
            <a:endParaRPr lang="pl-PL" b="1" dirty="0">
              <a:cs typeface="Candara"/>
            </a:endParaRPr>
          </a:p>
          <a:p>
            <a:r>
              <a:rPr lang="pl-PL" dirty="0"/>
              <a:t>Pałac </a:t>
            </a:r>
            <a:r>
              <a:rPr lang="en-GB" dirty="0" err="1"/>
              <a:t>Vázquez</a:t>
            </a:r>
            <a:r>
              <a:rPr lang="en-GB" dirty="0"/>
              <a:t> de Molina </a:t>
            </a:r>
            <a:r>
              <a:rPr lang="pl-PL" dirty="0"/>
              <a:t>zwany też Pałacem Łańcuchów z uwagi na dekoracyjne łańcuchy, które dawniej zwisały z fasady budynku. Obecnie jest to budynek ratusza </a:t>
            </a:r>
            <a:r>
              <a:rPr lang="pl-PL" dirty="0" err="1"/>
              <a:t>Ubedy</a:t>
            </a:r>
            <a:r>
              <a:rPr lang="pl-PL" dirty="0"/>
              <a:t>. </a:t>
            </a:r>
            <a:r>
              <a:rPr lang="en-GB" dirty="0"/>
              <a:t>(</a:t>
            </a:r>
            <a:r>
              <a:rPr lang="pl-PL" dirty="0" err="1"/>
              <a:t>zdj</a:t>
            </a:r>
            <a:r>
              <a:rPr lang="pl-PL" dirty="0"/>
              <a:t>. po prawej</a:t>
            </a:r>
            <a:r>
              <a:rPr lang="en-GB" dirty="0"/>
              <a:t>).</a:t>
            </a:r>
          </a:p>
          <a:p>
            <a:pPr>
              <a:lnSpc>
                <a:spcPts val="2070"/>
              </a:lnSpc>
            </a:pPr>
            <a:endParaRPr lang="en-CA" sz="1802" dirty="0">
              <a:solidFill>
                <a:srgbClr val="000000"/>
              </a:solidFill>
            </a:endParaRPr>
          </a:p>
          <a:p>
            <a:pPr>
              <a:lnSpc>
                <a:spcPts val="1840"/>
              </a:lnSpc>
            </a:pPr>
            <a:endParaRPr lang="en-CA" sz="1598" dirty="0">
              <a:solidFill>
                <a:srgbClr val="073D86"/>
              </a:solidFill>
              <a:latin typeface="Candara"/>
              <a:cs typeface="Candara"/>
            </a:endParaRPr>
          </a:p>
          <a:p>
            <a:pPr>
              <a:lnSpc>
                <a:spcPts val="1840"/>
              </a:lnSpc>
            </a:pPr>
            <a:endParaRPr lang="en-CA" sz="1598" dirty="0">
              <a:solidFill>
                <a:srgbClr val="000000"/>
              </a:solidFill>
            </a:endParaRP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73D86"/>
              </a:solidFill>
              <a:latin typeface="Candara"/>
              <a:cs typeface="Candara"/>
            </a:endParaRP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  <a:p>
            <a:pPr>
              <a:lnSpc>
                <a:spcPts val="2165"/>
              </a:lnSpc>
            </a:pPr>
            <a:endParaRPr lang="en-CA" sz="1600" dirty="0">
              <a:cs typeface="Candara"/>
            </a:endParaRPr>
          </a:p>
          <a:p>
            <a:pPr>
              <a:lnSpc>
                <a:spcPts val="2165"/>
              </a:lnSpc>
            </a:pPr>
            <a:endParaRPr lang="en-CA" b="1" dirty="0">
              <a:cs typeface="Candara Bold"/>
            </a:endParaRPr>
          </a:p>
          <a:p>
            <a:pPr>
              <a:lnSpc>
                <a:spcPts val="2165"/>
              </a:lnSpc>
            </a:pPr>
            <a:endParaRPr lang="en-CA" sz="1802" dirty="0">
              <a:solidFill>
                <a:srgbClr val="073D86"/>
              </a:solidFill>
              <a:cs typeface="Candara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96" y="1467988"/>
            <a:ext cx="3707652" cy="2224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73700"/>
            <a:ext cx="3744416" cy="27621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52914" y="4089069"/>
            <a:ext cx="33811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</a:pPr>
            <a:r>
              <a:rPr lang="pl-PL" sz="2000" b="1" dirty="0">
                <a:cs typeface="Candara Bold"/>
              </a:rPr>
              <a:t>Muzeum Archeologiczne</a:t>
            </a:r>
          </a:p>
          <a:p>
            <a:pPr>
              <a:lnSpc>
                <a:spcPts val="1840"/>
              </a:lnSpc>
            </a:pPr>
            <a:endParaRPr lang="en-CA" sz="2000" b="1" dirty="0">
              <a:cs typeface="Candara Bold"/>
            </a:endParaRPr>
          </a:p>
          <a:p>
            <a:pPr>
              <a:lnSpc>
                <a:spcPts val="1840"/>
              </a:lnSpc>
            </a:pPr>
            <a:r>
              <a:rPr lang="pl-PL" dirty="0">
                <a:cs typeface="Candara"/>
              </a:rPr>
              <a:t>Muzeum mieści się w budynku w stylu mauretańskim.</a:t>
            </a:r>
            <a:r>
              <a:rPr lang="en-CA" dirty="0">
                <a:cs typeface="Candara"/>
              </a:rPr>
              <a:t> </a:t>
            </a:r>
            <a:r>
              <a:rPr lang="pl-PL" dirty="0">
                <a:cs typeface="Candara"/>
              </a:rPr>
              <a:t>Znajdują się w nim znaleziska z czasów prehistorycznych, kultury europejskiej </a:t>
            </a:r>
            <a:r>
              <a:rPr lang="pl-PL" dirty="0" err="1">
                <a:cs typeface="Candara"/>
              </a:rPr>
              <a:t>Agaryckiej</a:t>
            </a:r>
            <a:r>
              <a:rPr lang="pl-PL" dirty="0">
                <a:cs typeface="Candara"/>
              </a:rPr>
              <a:t>, okresów iberyjskiego i rzymskiego oraz czasów </a:t>
            </a:r>
            <a:r>
              <a:rPr lang="pl-PL" dirty="0" err="1">
                <a:cs typeface="Candara"/>
              </a:rPr>
              <a:t>wizygotów</a:t>
            </a:r>
            <a:r>
              <a:rPr lang="pl-PL" dirty="0">
                <a:cs typeface="Candara"/>
              </a:rPr>
              <a:t> i arabskich.</a:t>
            </a:r>
            <a:r>
              <a:rPr lang="en-CA" dirty="0">
                <a:cs typeface="Candara"/>
              </a:rPr>
              <a:t> </a:t>
            </a:r>
            <a:r>
              <a:rPr lang="pl-PL" dirty="0">
                <a:cs typeface="Candara"/>
              </a:rPr>
              <a:t>(</a:t>
            </a:r>
            <a:r>
              <a:rPr lang="pl-PL" dirty="0" err="1">
                <a:cs typeface="Candara"/>
              </a:rPr>
              <a:t>zdj</a:t>
            </a:r>
            <a:r>
              <a:rPr lang="pl-PL" dirty="0">
                <a:cs typeface="Candara"/>
              </a:rPr>
              <a:t>. po lewej)</a:t>
            </a:r>
            <a:endParaRPr lang="en-CA" dirty="0">
              <a:cs typeface="Candara"/>
            </a:endParaRPr>
          </a:p>
          <a:p>
            <a:endParaRPr lang="en-GB" dirty="0"/>
          </a:p>
        </p:txBody>
      </p:sp>
      <p:pic>
        <p:nvPicPr>
          <p:cNvPr id="17" name="16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76672"/>
            <a:ext cx="1619672" cy="4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04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13 CuadroTexto"/>
          <p:cNvSpPr txBox="1">
            <a:spLocks noChangeArrowheads="1"/>
          </p:cNvSpPr>
          <p:nvPr/>
        </p:nvSpPr>
        <p:spPr bwMode="auto">
          <a:xfrm>
            <a:off x="755650" y="765175"/>
            <a:ext cx="59769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4400">
                <a:latin typeface="Cambria" pitchFamily="18" charset="0"/>
              </a:rPr>
              <a:t>Zabytki Starego Miasta</a:t>
            </a:r>
            <a:endParaRPr lang="en-CA" sz="4400">
              <a:latin typeface="Cambria" pitchFamily="18" charset="0"/>
            </a:endParaRPr>
          </a:p>
          <a:p>
            <a:pPr algn="just"/>
            <a:endParaRPr lang="es-ES" sz="4400" b="1">
              <a:latin typeface="Cambria" pitchFamily="18" charset="0"/>
            </a:endParaRPr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933450" y="1773238"/>
            <a:ext cx="392588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25608" name="TextBox 2"/>
          <p:cNvSpPr txBox="1">
            <a:spLocks noChangeArrowheads="1"/>
          </p:cNvSpPr>
          <p:nvPr/>
        </p:nvSpPr>
        <p:spPr bwMode="auto">
          <a:xfrm>
            <a:off x="827584" y="1484784"/>
            <a:ext cx="426561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b="1" dirty="0" err="1">
                <a:latin typeface="Candara Bold" pitchFamily="34" charset="0"/>
              </a:rPr>
              <a:t>Plac</a:t>
            </a:r>
            <a:r>
              <a:rPr lang="en-CA" sz="2000" b="1" dirty="0">
                <a:latin typeface="Candara Bold" pitchFamily="34" charset="0"/>
              </a:rPr>
              <a:t> </a:t>
            </a:r>
            <a:r>
              <a:rPr lang="en-CA" sz="2000" b="1" dirty="0" err="1">
                <a:latin typeface="Candara Bold" pitchFamily="34" charset="0"/>
              </a:rPr>
              <a:t>Hiszpański</a:t>
            </a:r>
            <a:r>
              <a:rPr lang="en-CA" sz="2000" b="1" dirty="0">
                <a:latin typeface="Candara Bold" pitchFamily="34" charset="0"/>
              </a:rPr>
              <a:t> </a:t>
            </a:r>
          </a:p>
          <a:p>
            <a:r>
              <a:rPr lang="en-GB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hiszp</a:t>
            </a:r>
            <a:r>
              <a:rPr lang="en-GB" dirty="0">
                <a:latin typeface="Arial" pitchFamily="34" charset="0"/>
                <a:cs typeface="Arial" pitchFamily="34" charset="0"/>
              </a:rPr>
              <a:t>." Plaza de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España</a:t>
            </a:r>
            <a:r>
              <a:rPr lang="en-GB" dirty="0">
                <a:latin typeface="Arial" pitchFamily="34" charset="0"/>
                <a:cs typeface="Arial" pitchFamily="34" charset="0"/>
              </a:rPr>
              <a:t> ") </a:t>
            </a:r>
            <a:r>
              <a:rPr lang="pl-PL" dirty="0">
                <a:latin typeface="Arial" pitchFamily="34" charset="0"/>
                <a:cs typeface="Arial" pitchFamily="34" charset="0"/>
              </a:rPr>
              <a:t>powstał na terenie Parku Marii Luizy w 1928 roku, specjalnie na wystawę Iberoamerykańską, według projektu  Aníbala Gonzálesa. Budowla powstała w stylu neo- mudejar z elementami art deco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472335" y="1427479"/>
            <a:ext cx="3257920" cy="2242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12" name="Picture 2" descr="C:\Users\Amelia\Desktop\Alcaz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025" y="4232275"/>
            <a:ext cx="4291013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10"/>
          <p:cNvSpPr txBox="1">
            <a:spLocks noChangeArrowheads="1"/>
          </p:cNvSpPr>
          <p:nvPr/>
        </p:nvSpPr>
        <p:spPr bwMode="auto">
          <a:xfrm>
            <a:off x="5478463" y="4292600"/>
            <a:ext cx="30273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err="1">
                <a:latin typeface="Calibri" pitchFamily="34" charset="0"/>
              </a:rPr>
              <a:t>Pałac</a:t>
            </a:r>
            <a:r>
              <a:rPr lang="en-GB" b="1" dirty="0">
                <a:latin typeface="Calibri" pitchFamily="34" charset="0"/>
              </a:rPr>
              <a:t> </a:t>
            </a:r>
            <a:r>
              <a:rPr lang="en-GB" b="1" dirty="0" err="1">
                <a:latin typeface="Calibri" pitchFamily="34" charset="0"/>
              </a:rPr>
              <a:t>Alcázar</a:t>
            </a:r>
            <a:r>
              <a:rPr lang="en-GB" b="1" dirty="0">
                <a:latin typeface="Calibri" pitchFamily="34" charset="0"/>
              </a:rPr>
              <a:t> </a:t>
            </a:r>
            <a:br>
              <a:rPr lang="en-GB" b="1" dirty="0">
                <a:latin typeface="Calibri" pitchFamily="34" charset="0"/>
              </a:rPr>
            </a:br>
            <a:r>
              <a:rPr lang="es-ES" dirty="0" err="1">
                <a:latin typeface="Arial" pitchFamily="34" charset="0"/>
                <a:cs typeface="Arial" pitchFamily="34" charset="0"/>
              </a:rPr>
              <a:t>Pałac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królewski</a:t>
            </a:r>
            <a:r>
              <a:rPr lang="es-ES" dirty="0">
                <a:latin typeface="Arial" pitchFamily="34" charset="0"/>
                <a:cs typeface="Arial" pitchFamily="34" charset="0"/>
              </a:rPr>
              <a:t> w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stylu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mudejar</a:t>
            </a:r>
            <a:r>
              <a:rPr lang="es-ES" dirty="0">
                <a:latin typeface="Arial" pitchFamily="34" charset="0"/>
                <a:cs typeface="Arial" pitchFamily="34" charset="0"/>
              </a:rPr>
              <a:t>,</a:t>
            </a:r>
            <a:r>
              <a:rPr lang="pl-PL" dirty="0">
                <a:latin typeface="Arial" pitchFamily="34" charset="0"/>
                <a:cs typeface="Arial" pitchFamily="34" charset="0"/>
              </a:rPr>
              <a:t> którego początki sięgają XI w., kiedy rezydowali tutaj przedstawiciele kalifatu kordobańskiego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  <a:r>
              <a:rPr lang="pl-PL" dirty="0">
                <a:latin typeface="Arial" pitchFamily="34" charset="0"/>
                <a:cs typeface="Arial" pitchFamily="34" charset="0"/>
              </a:rPr>
              <a:t> Budowla zawiera wiele sal, patios i ogrodów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13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60648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21513" name="13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6912768" cy="1655762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>
                <a:latin typeface="Cambria" pitchFamily="18" charset="0"/>
              </a:rPr>
              <a:t>Hiszpański styl... Czyli co Cię jeszcze może   zaskoczyć?</a:t>
            </a:r>
          </a:p>
        </p:txBody>
      </p:sp>
      <p:sp>
        <p:nvSpPr>
          <p:cNvPr id="21514" name="14 Marcador de contenido"/>
          <p:cNvSpPr>
            <a:spLocks noGrp="1"/>
          </p:cNvSpPr>
          <p:nvPr>
            <p:ph idx="1"/>
          </p:nvPr>
        </p:nvSpPr>
        <p:spPr>
          <a:xfrm>
            <a:off x="899592" y="1412776"/>
            <a:ext cx="4464496" cy="324036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endParaRPr lang="es-ES" dirty="0"/>
          </a:p>
          <a:p>
            <a:pPr>
              <a:buFont typeface="Arial" charset="0"/>
              <a:buNone/>
            </a:pPr>
            <a:endParaRPr lang="pl-PL" sz="2800" dirty="0"/>
          </a:p>
          <a:p>
            <a:r>
              <a:rPr lang="pl-PL" sz="1900" dirty="0">
                <a:latin typeface="Arial" pitchFamily="34" charset="0"/>
                <a:cs typeface="Arial" pitchFamily="34" charset="0"/>
              </a:rPr>
              <a:t>Hiszpania to kraj kontrastów i fantastycznych ludzi.</a:t>
            </a:r>
          </a:p>
          <a:p>
            <a:pPr>
              <a:buNone/>
            </a:pPr>
            <a:endParaRPr lang="pl-PL" sz="1900" dirty="0">
              <a:latin typeface="Arial" pitchFamily="34" charset="0"/>
              <a:cs typeface="Arial" pitchFamily="34" charset="0"/>
            </a:endParaRPr>
          </a:p>
          <a:p>
            <a:r>
              <a:rPr lang="pl-PL" sz="1900" dirty="0">
                <a:latin typeface="Arial" pitchFamily="34" charset="0"/>
                <a:cs typeface="Arial" pitchFamily="34" charset="0"/>
              </a:rPr>
              <a:t>Mając świadomość różnic kulturowych bez problemu się tam odnajdziemy, a pobyt będzie bardzo udany.</a:t>
            </a:r>
          </a:p>
          <a:p>
            <a:endParaRPr lang="pl-PL" sz="1900" dirty="0">
              <a:latin typeface="Arial" pitchFamily="34" charset="0"/>
              <a:cs typeface="Arial" pitchFamily="34" charset="0"/>
            </a:endParaRPr>
          </a:p>
          <a:p>
            <a:r>
              <a:rPr lang="pl-PL" sz="1900" dirty="0">
                <a:latin typeface="Arial" pitchFamily="34" charset="0"/>
                <a:cs typeface="Arial" pitchFamily="34" charset="0"/>
              </a:rPr>
              <a:t>Warto o tym pamiętać...</a:t>
            </a:r>
          </a:p>
          <a:p>
            <a:pPr>
              <a:buFont typeface="Arial" charset="0"/>
              <a:buNone/>
            </a:pPr>
            <a:endParaRPr lang="es-ES" dirty="0"/>
          </a:p>
        </p:txBody>
      </p:sp>
      <p:pic>
        <p:nvPicPr>
          <p:cNvPr id="21515" name="Picture 4" descr="http://www.banderas-mundo.es/data/flags/normal/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332">
            <a:off x="4121065" y="4590712"/>
            <a:ext cx="2973762" cy="198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24744"/>
            <a:ext cx="2268000" cy="647835"/>
          </a:xfrm>
          <a:prstGeom prst="rect">
            <a:avLst/>
          </a:prstGeom>
        </p:spPr>
      </p:pic>
      <p:pic>
        <p:nvPicPr>
          <p:cNvPr id="11" name="10 Imagen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8918">
            <a:off x="6084168" y="1916832"/>
            <a:ext cx="1914525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00113" y="333375"/>
            <a:ext cx="597535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Obowiązujący strój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484784"/>
            <a:ext cx="4679950" cy="50321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+mn-cs"/>
              </a:rPr>
              <a:t>Strój obowiązujący podczas praktyk zależy od sektora, w którym będzie się odbywać praktyka.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+mn-cs"/>
              </a:rPr>
              <a:t>W większości firm są akceptowane ubrania, które nosimy na co dzień.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+mn-cs"/>
              </a:rPr>
              <a:t>Mimo wszystko prosimy o nieprzekraczanie granicy przyzwoitości i nieprzychodzenie na praktykę w  klapkach (japonkach), dresie, koszulkach z dużą ilością napisów, rysunków czy zdjęć, spodniach z niską talią i obniżonym krokiem</a:t>
            </a:r>
            <a:r>
              <a:rPr lang="en-GB" sz="1600" dirty="0">
                <a:latin typeface="+mn-lt"/>
                <a:cs typeface="+mn-cs"/>
              </a:rPr>
              <a:t>,</a:t>
            </a:r>
            <a:r>
              <a:rPr lang="pl-PL" sz="1600" dirty="0">
                <a:latin typeface="+mn-lt"/>
                <a:cs typeface="+mn-cs"/>
              </a:rPr>
              <a:t> spodni o rażącym, jaskrawym kolorze, minispódniczek, zauważalnie odsłaniających biustu czy całe nogi.</a:t>
            </a:r>
            <a:r>
              <a:rPr lang="en-GB" sz="1600" dirty="0">
                <a:latin typeface="+mn-lt"/>
                <a:cs typeface="+mn-cs"/>
              </a:rPr>
              <a:t>  </a:t>
            </a:r>
            <a:endParaRPr lang="pl-PL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+mn-cs"/>
              </a:rPr>
              <a:t>Zawsze „bezpieczniej” zachować umiar i zdrowy rozsądek, jeśli chodzi o wybór ubrań do pracy.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+mn-cs"/>
              </a:rPr>
              <a:t>Ci stażyści, których praca wymaga specjalistycznego ubrania roboczego, proszeni są o przywiezienie go ze sobą do Hiszpanii</a:t>
            </a:r>
            <a:r>
              <a:rPr lang="pl-PL" sz="17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512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900" y="2276475"/>
            <a:ext cx="3482975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95536" y="188640"/>
            <a:ext cx="51125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800" b="1" dirty="0">
                <a:latin typeface="Cambria" pitchFamily="18" charset="0"/>
                <a:ea typeface="+mj-ea"/>
                <a:cs typeface="+mj-cs"/>
              </a:rPr>
              <a:t>Cmok! Czyli bez paniki!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84213" y="2005013"/>
            <a:ext cx="82296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800" dirty="0"/>
              <a:t>  </a:t>
            </a:r>
            <a:r>
              <a:rPr lang="pl-PL" sz="1700" dirty="0"/>
              <a:t>Hiszpanie podczas powitań i pożegnań mają</a:t>
            </a:r>
            <a:r>
              <a:rPr lang="es-ES" sz="1700" dirty="0"/>
              <a:t> </a:t>
            </a:r>
            <a:r>
              <a:rPr lang="pl-PL" sz="1700" dirty="0"/>
              <a:t>zwyczaj    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l-PL" sz="1700" dirty="0"/>
              <a:t>     całować w oba policzki. Dotyczy to również osób nowo   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l-PL" sz="1700" dirty="0"/>
              <a:t>     poznanych.</a:t>
            </a:r>
            <a:endParaRPr lang="es-ES" sz="1700" dirty="0">
              <a:latin typeface="+mn-lt"/>
              <a:cs typeface="+mn-cs"/>
            </a:endParaRP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" sz="3000" dirty="0">
              <a:latin typeface="+mn-lt"/>
              <a:cs typeface="+mn-cs"/>
            </a:endParaRP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" sz="3000" dirty="0">
                <a:latin typeface="+mn-lt"/>
                <a:cs typeface="+mn-cs"/>
              </a:rPr>
              <a:t>	</a:t>
            </a: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" sz="3000" dirty="0">
              <a:latin typeface="+mn-lt"/>
              <a:cs typeface="+mn-cs"/>
            </a:endParaRP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" sz="3000" dirty="0">
              <a:latin typeface="+mn-lt"/>
              <a:cs typeface="+mn-cs"/>
            </a:endParaRP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" sz="3000" dirty="0">
                <a:latin typeface="+mn-lt"/>
                <a:cs typeface="+mn-cs"/>
              </a:rPr>
              <a:t>	</a:t>
            </a: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4716016" y="3789040"/>
            <a:ext cx="442798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>
                <a:latin typeface="+mj-lt"/>
              </a:rPr>
              <a:t>   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Pami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ę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taj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ż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e 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gdy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kto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ś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 Ci si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ę</a:t>
            </a:r>
          </a:p>
          <a:p>
            <a:pPr>
              <a:lnSpc>
                <a:spcPct val="150000"/>
              </a:lnSpc>
            </a:pPr>
            <a:r>
              <a:rPr lang="pl-PL" sz="1700" dirty="0">
                <a:latin typeface="Arial" pitchFamily="34" charset="0"/>
                <a:cs typeface="Arial" pitchFamily="34" charset="0"/>
              </a:rPr>
              <a:t>     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przedstawia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,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odpowiadasz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sz="1700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es-ES" sz="1700" i="1" dirty="0">
                <a:latin typeface="Arial" pitchFamily="34" charset="0"/>
                <a:cs typeface="Arial" pitchFamily="34" charset="0"/>
              </a:rPr>
              <a:t>encantado</a:t>
            </a:r>
            <a:r>
              <a:rPr lang="pl-PL" sz="1700" i="1" dirty="0">
                <a:latin typeface="Arial" pitchFamily="34" charset="0"/>
                <a:cs typeface="Arial" pitchFamily="34" charset="0"/>
              </a:rPr>
              <a:t>,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co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 t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ł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umaczy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ć</a:t>
            </a:r>
          </a:p>
          <a:p>
            <a:pPr>
              <a:lnSpc>
                <a:spcPct val="150000"/>
              </a:lnSpc>
            </a:pPr>
            <a:r>
              <a:rPr lang="pl-PL" sz="1700" dirty="0">
                <a:latin typeface="Arial" pitchFamily="34" charset="0"/>
                <a:cs typeface="Arial" pitchFamily="34" charset="0"/>
              </a:rPr>
              <a:t>     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mo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ż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jako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„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mi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ł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o mi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cs typeface="Arial" pitchFamily="34" charset="0"/>
              </a:rPr>
              <a:t>pozna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ć”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13 Imagen" descr="download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933056"/>
            <a:ext cx="324261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72208" cy="80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95536" y="404664"/>
            <a:ext cx="56166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pl-PL" sz="2800" b="1" dirty="0">
                <a:latin typeface="Cambria" pitchFamily="18" charset="0"/>
                <a:ea typeface="+mj-ea"/>
                <a:cs typeface="+mj-cs"/>
              </a:rPr>
              <a:t>Gestykualacja, poklepywania</a:t>
            </a: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755576" y="2132856"/>
            <a:ext cx="518457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700" dirty="0"/>
              <a:t>  Poklepywanie, czy dotykanie rozmówcy jest o wiele bardziej społecznie dozwolone niż w innych krajach. </a:t>
            </a:r>
          </a:p>
          <a:p>
            <a:endParaRPr lang="pl-PL" sz="1700" dirty="0"/>
          </a:p>
          <a:p>
            <a:endParaRPr lang="pl-PL" sz="1700" dirty="0"/>
          </a:p>
          <a:p>
            <a:pPr>
              <a:buFont typeface="Arial" pitchFamily="34" charset="0"/>
              <a:buChar char="•"/>
            </a:pPr>
            <a:r>
              <a:rPr lang="pl-PL" sz="1700" dirty="0"/>
              <a:t>   Hiszpanie mają również bardzo</a:t>
            </a:r>
          </a:p>
          <a:p>
            <a:r>
              <a:rPr lang="pl-PL" sz="1700" dirty="0"/>
              <a:t>dużą tendencję do gestykulowania. </a:t>
            </a:r>
          </a:p>
          <a:p>
            <a:endParaRPr lang="pl-PL" sz="1700" dirty="0"/>
          </a:p>
          <a:p>
            <a:endParaRPr lang="pl-PL" sz="1700" dirty="0"/>
          </a:p>
          <a:p>
            <a:pPr>
              <a:buFont typeface="Arial" pitchFamily="34" charset="0"/>
              <a:buChar char="•"/>
            </a:pPr>
            <a:r>
              <a:rPr lang="pl-PL" sz="1700" dirty="0"/>
              <a:t>   Zwykle są to jedne z pierwszych różnic kulturowych, które obcokrajowiec zauważa przy kontakcie z Hiszpanami. </a:t>
            </a:r>
          </a:p>
          <a:p>
            <a:pPr>
              <a:buFont typeface="Arial" pitchFamily="34" charset="0"/>
              <a:buChar char="•"/>
            </a:pPr>
            <a:endParaRPr lang="pl-PL" sz="1700" dirty="0"/>
          </a:p>
          <a:p>
            <a:pPr>
              <a:buFont typeface="Arial" pitchFamily="34" charset="0"/>
              <a:buChar char="•"/>
            </a:pPr>
            <a:endParaRPr lang="pl-PL" sz="1700" dirty="0"/>
          </a:p>
          <a:p>
            <a:endParaRPr lang="pl-PL" sz="1700" dirty="0"/>
          </a:p>
          <a:p>
            <a:endParaRPr lang="en-US" sz="2800" dirty="0"/>
          </a:p>
        </p:txBody>
      </p:sp>
      <p:pic>
        <p:nvPicPr>
          <p:cNvPr id="18" name="17 Imagen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005064"/>
            <a:ext cx="3292971" cy="254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 bwMode="auto">
          <a:xfrm>
            <a:off x="683568" y="332656"/>
            <a:ext cx="215947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3000" b="1" dirty="0">
                <a:latin typeface="Cambria" pitchFamily="18" charset="0"/>
                <a:ea typeface="+mj-ea"/>
                <a:cs typeface="+mj-cs"/>
              </a:rPr>
              <a:t>JEZUS?!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827584" y="2780928"/>
            <a:ext cx="496835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800" dirty="0">
                <a:latin typeface="+mn-lt"/>
                <a:cs typeface="+mn-cs"/>
              </a:rPr>
              <a:t>   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Nie zdziw się, kiedy zaraz po kichnięciu usłyszysz </a:t>
            </a:r>
            <a:r>
              <a:rPr lang="pl-PL" sz="1700" i="1" dirty="0">
                <a:latin typeface="Arial" pitchFamily="34" charset="0"/>
                <a:cs typeface="Arial" pitchFamily="34" charset="0"/>
              </a:rPr>
              <a:t>Jesús. 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Jest to hiszpański odpowiednik naszego „na zdrowie”.</a:t>
            </a:r>
            <a:endParaRPr lang="es-E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pic>
        <p:nvPicPr>
          <p:cNvPr id="17" name="16 Imagen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149080"/>
            <a:ext cx="2162175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683568" y="332656"/>
            <a:ext cx="68407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l-PL" sz="2800" b="1" dirty="0">
                <a:latin typeface="Cambria" pitchFamily="18" charset="0"/>
                <a:ea typeface="+mj-ea"/>
                <a:cs typeface="+mj-cs"/>
              </a:rPr>
              <a:t>Tutaj nawet szewc.....bez butow nie chodzi…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755576" y="2060848"/>
            <a:ext cx="475252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  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Wbrew polskiej tradycji ściągania butów zaraz  po wejściu do domu… w Hiszpanii zwyczaj ten nie obowiązuje. </a:t>
            </a:r>
          </a:p>
          <a:p>
            <a:pPr eaLnBrk="0" hangingPunct="0">
              <a:spcBef>
                <a:spcPct val="20000"/>
              </a:spcBef>
              <a:defRPr/>
            </a:pPr>
            <a:endParaRPr lang="pl-PL" sz="17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700" dirty="0">
                <a:latin typeface="Arial" pitchFamily="34" charset="0"/>
                <a:cs typeface="Arial" pitchFamily="34" charset="0"/>
              </a:rPr>
              <a:t>  Wprowadzisz mieszkanców w konsternację zostawiając buty w korytarzu.</a:t>
            </a: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124744"/>
            <a:ext cx="2268000" cy="647835"/>
          </a:xfrm>
          <a:prstGeom prst="rect">
            <a:avLst/>
          </a:prstGeom>
        </p:spPr>
      </p:pic>
      <p:pic>
        <p:nvPicPr>
          <p:cNvPr id="14" name="13 Imagen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3653">
            <a:off x="5292080" y="4005064"/>
            <a:ext cx="292163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images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36514">
            <a:off x="1403648" y="4653136"/>
            <a:ext cx="290512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539750" y="1773238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683568" y="332656"/>
            <a:ext cx="64442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l-PL" sz="3400" b="1" dirty="0">
                <a:latin typeface="Cambria" pitchFamily="18" charset="0"/>
                <a:ea typeface="+mj-ea"/>
                <a:cs typeface="+mj-cs"/>
              </a:rPr>
              <a:t>Co zrobić z tą serwetką?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755576" y="2204864"/>
            <a:ext cx="4464496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Calibri" pitchFamily="34" charset="0"/>
              <a:buChar char="•"/>
              <a:defRPr/>
            </a:pPr>
            <a:r>
              <a:rPr lang="pl-PL" sz="2400" dirty="0">
                <a:latin typeface="+mn-lt"/>
                <a:cs typeface="+mn-cs"/>
              </a:rPr>
              <a:t>  Typowo hiszpańskie restauracje i bary nierzadko przez wiele godzin tętnią życiem i przyciągają gwarem.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pl-PL" sz="240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>
                <a:latin typeface="+mn-lt"/>
                <a:cs typeface="+mn-cs"/>
              </a:rPr>
              <a:t>   Polaków po wejściu może zaszokować jedno – bałagan. Nie należy się tym jednak zrażać. Znawcy mówią wprost – im większy bałagan, tym restauracja jest lepsza.</a:t>
            </a:r>
          </a:p>
        </p:txBody>
      </p:sp>
      <p:pic>
        <p:nvPicPr>
          <p:cNvPr id="26636" name="Picture 2" descr="http://s7d2.scene7.com/is/image/LaTienda/jm-04?defaultImage=placeholder_215x215&amp;$small_215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3008207" cy="257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24744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914400" y="1773238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827584" y="476672"/>
            <a:ext cx="56166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3400" b="1" i="1" dirty="0">
                <a:latin typeface="Cambria" pitchFamily="18" charset="0"/>
                <a:ea typeface="+mj-ea"/>
                <a:cs typeface="+mj-cs"/>
              </a:rPr>
              <a:t>¡</a:t>
            </a:r>
            <a:r>
              <a:rPr lang="es-ES" sz="3000" b="1" i="1" dirty="0">
                <a:latin typeface="Cambria" pitchFamily="18" charset="0"/>
                <a:ea typeface="+mj-ea"/>
                <a:cs typeface="+mj-cs"/>
              </a:rPr>
              <a:t>Qué </a:t>
            </a:r>
            <a:r>
              <a:rPr lang="pl-PL" sz="3000" b="1" i="1" dirty="0">
                <a:latin typeface="Cambria" pitchFamily="18" charset="0"/>
                <a:ea typeface="+mj-ea"/>
                <a:cs typeface="+mj-cs"/>
              </a:rPr>
              <a:t>Guapaaa! </a:t>
            </a:r>
            <a:br>
              <a:rPr lang="es-ES" sz="3000" b="1" i="1" dirty="0">
                <a:latin typeface="Cambria" pitchFamily="18" charset="0"/>
                <a:ea typeface="+mj-ea"/>
                <a:cs typeface="+mj-cs"/>
              </a:rPr>
            </a:br>
            <a:r>
              <a:rPr lang="es-ES" sz="3000" b="1" i="1" dirty="0">
                <a:latin typeface="Cambria" pitchFamily="18" charset="0"/>
                <a:ea typeface="+mj-ea"/>
                <a:cs typeface="+mj-cs"/>
              </a:rPr>
              <a:t>¡Qué Dios bendiga a tu madre!</a:t>
            </a:r>
            <a:endParaRPr lang="es-ES" sz="3000" b="1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3995936" y="3140968"/>
            <a:ext cx="500404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  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Hiszpanie mają w zwyczaju wyrażać głośno swoje opinie o kobietach, nawet nieznajomych.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17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700" dirty="0">
                <a:latin typeface="Arial" pitchFamily="34" charset="0"/>
                <a:cs typeface="Arial" pitchFamily="34" charset="0"/>
              </a:rPr>
              <a:t>  Nie czuj się obrażona, jeżeli na ulicy usłyszysz uwagi na swój temat.</a:t>
            </a:r>
          </a:p>
          <a:p>
            <a:pPr eaLnBrk="0" hangingPunct="0">
              <a:spcBef>
                <a:spcPct val="20000"/>
              </a:spcBef>
              <a:defRPr/>
            </a:pPr>
            <a:endParaRPr lang="pl-PL" sz="17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700" dirty="0">
                <a:latin typeface="Arial" pitchFamily="34" charset="0"/>
                <a:cs typeface="Arial" pitchFamily="34" charset="0"/>
              </a:rPr>
              <a:t>  Zazwyczaj są one pochlebne i wyrażają uznanie.</a:t>
            </a:r>
            <a:endParaRPr lang="es-E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4" name="Picture 2" descr="http://2.bp.blogspot.com/-S79VbPqHoik/UZt2XTGXL4I/AAAAAAAAHe8/lHUXAL_xnlE/s400/girls+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312">
            <a:off x="899592" y="3068960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155578"/>
            <a:ext cx="1907960" cy="54499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539750" y="1773238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971600" y="332656"/>
            <a:ext cx="2808312" cy="73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3200" b="1" dirty="0">
                <a:latin typeface="Cambria" pitchFamily="18" charset="0"/>
                <a:ea typeface="+mj-ea"/>
                <a:cs typeface="+mj-cs"/>
              </a:rPr>
              <a:t>El pan</a:t>
            </a:r>
            <a:r>
              <a:rPr lang="pl-PL" sz="3200" b="1" dirty="0">
                <a:latin typeface="Cambria" pitchFamily="18" charset="0"/>
                <a:ea typeface="+mj-ea"/>
                <a:cs typeface="+mj-cs"/>
              </a:rPr>
              <a:t> - chleb</a:t>
            </a:r>
            <a:endParaRPr lang="es-ES" sz="3200" b="1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827584" y="2132856"/>
            <a:ext cx="54726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>
                <a:latin typeface="+mn-lt"/>
                <a:cs typeface="+mn-cs"/>
              </a:rPr>
              <a:t>  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Chleb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służy do zagryzania absolutnie wszystkiego: ryżu, kartofli, a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nawet chleba.</a:t>
            </a:r>
            <a:endParaRPr lang="es-E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2" name="AutoShape 2" descr="data:image/jpeg;base64,/9j/4AAQSkZJRgABAQAAAQABAAD/2wCEAAkGBhQSERUUEhQUExUTFhcXFhcYGBYYGhcdGRQXGhcYGhoYHCYeGBskHxgaIC8iIycpLCwsFR8xNTAqNScrMCkBCQoKDgwOGg8PGiwkHyQpLCksLy0sLCwsLCwsLCwsLCwsLCwsLSwsLCwsLCwsLCwsLCwsLCwsKSwsLCksLCwsLP/AABEIAK4BIgMBIgACEQEDEQH/xAAcAAABBQEBAQAAAAAAAAAAAAAAAgMEBQYBBwj/xABBEAABAgQDBQYDBQcEAgMBAAABAhEAAyExBBJBBSJRYXEGEzKBkaGxwfAUQlLR4QcjM2JykvEVQ4LSF6JUY7IW/8QAGQEAAwEBAQAAAAAAAAAAAAAAAAIDAQQF/8QALBEAAgIBAwIFBAEFAAAAAAAAAAECEQMSITEEQRMiUZHwFGGBwTIVYnGhsf/aAAwDAQACEQMRAD8A9xggggAIIIIACCCCAAggggAII4TCTPT+IeogA6V8jAmYDrDZxiPxD4/CI87asoXUDyufQOfaFckuWMot9idBGX2ntNkZpCgp6JRmUCo/ykpvyhcjbi0jfNg60lsyKPoCFDzjnfVQTplfAlVmlgjOJ7ZSwQ7rBspAJb+oadbGJ6duA+GVPVz7sj4tFI5oS4YjxyXKLSCK0bWV/wDHneif+0Op2oNUTU9UH5Q+tC6GTYIhJ2zJt3iQeBLH3iVLnpV4SD0IMapJ8Mxxa5QuCB4IYwIIIIACCCCAAggggAIIIIACCCCAAggggAIIIIACCCCAAggggAIIIIACCCCAAhJRCoQVfQgA4ZY1AjgyiwHkPyhKpqRcpHm5hqbiw7ByeLE/p6kQraRtNjk/FhCSogsPrz6CM3tLaEtQV3g7ktQregY1P3aAEnhrHdr4zOaBKkoUz56ki6aBhzqfKKvD4sTFKQJktwzpCXAGZKGYs1SW5+cebnzOT0rg7cWKlbKvaMtOIBTJExM3cUmag5UKBO6VKlMCmjsWPCJc/EIk/vMRMzzJaBmSknI1cgyE7yjzcnpFf277RJwyUyMOEjMt1kfdTLQlS34kpOUdeUYXBT5s397OUVFa1TVUADqGUXZgAlhwBEQ0bWzrinI1+H/aV9nSvu8M8wqdzlCQNXCHING8r0i82P8AtaE3DoUqWlM8qKVpdWWn3ksCS4ahI6xl8H2Sm4kBgEp/EvcBrcAglQPIMXjT7O/Z5LQN+aa1KZcsBOmtSa9I6ozmo1ElOGK/MyertvONUiQE2LkkvwbMIYw/bDFzFUkhSCaUUkAcSpRaGsVsqVLO6rdQaiYUB2Fa7yjCVT1buRKWmpdIzKQQSd0hBIUHu5NgS2sRllnxYKGPsixx2GXMfOvuxldThBCW4LUgpMZvHbLlSkImpxs1OYhyjuy1HNZYYxG27t5Es58gC0gpJJmLCj/IhwlRuxUBZ20ikVtZZUkywGBLd54UubBILa6lg8IrZRQdGx2T2nnP+7ViZybOrIQepKKHk8bLB7aWRvIALfiD+gjyaV23nyiO8CJo1y7rUFE5XS1x7xqNk9s5c9iAoakEF08i583rSOqEq4ZDJjvsbdG2VEt3R8lJ+EPI2mdZa/LKfYF4z8jaQylRKWcA+Kjhr8KO8S/t4bfZnYXWC5aigXBiinL1OdwXoXC9qoT4syP6kqHyh6VjEK8KknoRFLhs7/u56g9krAmJ+IWP7jEhYV/u4dEz+aWyvPKoBQ8niqyS+fP0I4It3geKeTMkKLImLlK/CVKSf7V/lEr7PNHhmhXJaQfdLfCGWRvt7fEK4UT4IgjEzU+KUFc0KHwU0KG1EfeCkf1JI97e8b4ke+wuhkyCES5yVeEg9C8Kh00+BTsEEEaAQQQQAEEEEABBBBAAQQQQAEEcJhKgTq0ACZi/owypBPDzH6k/CHd1PX1MQMbtMI4ObC5PIAXhJNLkaKb4HlygA7/IfP2irxm1ZT5QQpTVAr68P+RENTJi11mKb+UE+5HwT6xnNqYtSRlQEoSSQ4YdSAKeZ/zyZMjrY6ccFe5J+1plspRKCrNU1CXS+Vz4jSjUcHlGX2nNy4omQXWpSFrU3iMsd4gcABmQDTQiL1O0UzVKlkHfFFKIoAm4H3WNukVu2dmhBzEpKTdVdeKTdwkemkcEIvk7U1wZJKFqUFMtV0BVDQGqi9nyB/6zFrs/akyVMJSJKyOIUtY03crhBoNNI5tKSlk5poSkA1IUQ5JowYDTreIuNwaEJTkCWPiUSUpXa6Sd4jlSuutEq3KvdUbTY/bZKlFMwKkn7pWpKnFtFEptdVIt8XtFMzdSskGhVQVFw9AQ3AGPLtpJQzzAueqmVLsAdAtqtagZ6O0bDsrhF92UYmZkmd2VSxlAlyRRgwYKIJG6aWdyQIo5tqjmljjF2StrY8YeSVyiJedSUrdCs4l5wgzEglwl1Ud30iJhQJqs0hJQO8WVFVCXCAEK1JCkkl61Ac2iN2k2nKmS0HvFZJMsFRIIVNWlQCVFJFSVgqY8A9MzZBfbWegDukKQoApSXUEitC33lXLlnKrQkY2Mk2tjX9o+zBQlczDTa0M1AIzKyirMahN2axNHjHYbA5gFKWVAkAF6g7oDsHCWrVhS8T9m4zbk1KcqJpRmQp1IQgkZgQAte81L6CNZiOxU/eXLVJTnJOSyQ6nZ2Pw00EWlD0CGTTs2YcYAJzAKAy3Aq36Fn5Q4VqSSUlSVA0VlZqUSaZmvSw0jR4rszPlpGZBWwNUMtrU8JLeVrRVz5qMjJlEXerZbixDkWbhx0hNNFVJSFbJ7VEKKVqSlIIUoLZidDZ/PnEyd2/nAkZVMaOFJNH0DUNOJodIxONklKgtgzbpzJ46NY099YlS1qCHLFR+8Aa2AoWpp16wNtLYdY4vdm0wf7Sky8qJkpaGV/GNQkk1oBmCSwvWto3myO2EqYHStC0kuVIOYB7P+GPKMH2ZxCpZXlTwKVTEgngd4s3KEydg4nDqMyTLVLcDN4VIWAXyuKGovfnDxySW5CeGEtkz3kolT0spKVp4KAPxiGdgZKyJsyV/KT3iP7VFx5ERhexnbfMtMtQIW1jqHdTEeKjHjyj06VMCgCC4NjHXBxyLfk4MkJYnRWDGT5f8AFlCYPxSqnzQa+jxIwm15UyiVh9Umih1SaiJrRGxuzJc0NMQlbWJFR0Nx5Q+mS4fuSuL5XsdXgJZrlD8RQ+orHPsih4ZihyVvD3r7xEGy5kv+DNLfgmbw8leIebwf6wqX/HlqR/OnfR6io8wIm9K/kq+eqGSb/i7JmeYLpSroWPofzjn29I8QUj+oFvW0OYfFoWHQoKB4GHWh0nzGX7+e4t+qEomg1BB6F4XEeZgEGuVjxS6T6iEDDrT4Zj8lh/cMfjG6pLlexlJ9yXBEXPN/Cj+4/wDWCDxPs/YNJKgggigoQQQQAcMJyk3PpC4hbR2gEMkeJVuXM/CMbS5NSsjY/HkHIgOfT1IsPiaRXZGU/iURU6gcvwj6rCJk/wD9nc3cnjzhhOKJzFThIF3BajCzsL1Oojmbt2y6VcDM9wqpYlObmB8/jdzFDj5wcPvO7Et8BRvkIl7Z7QSpQIKjmJVlQkOSAWLVBu9SwqYzOJ2rMnqKgEoS7JH3jSpJ87DjHPkaR048bfJKxO1Jckha2DpY7xKiAHokDUvci3OKfavadU05JUphvZiVE5gDbIKObVJAe0PYTsnNnqzrQaBAzrpTIHq+8X1rGy2P2ZkS0utAUpySVA1cktlHXnCwTfBWWiPJjlYnMwbdID2ah/Dr8orscSS+YMxBVUKDu5dz7flHrK9mSygoyJCV6ZUhuVA70vGL7Sdl+5VnRWWpwkEvUswOaj6h9RraBwrcaOZS2K3szllq7wgHKPEq4KiwZIpmIchLv8BP2tthK0pkys3f95ncEsEgZRmOoCljkMpazDPz8b3JCRVRokNckstfMk0epoXidhZAld6tLlSiJWZ33Q5A5kn94eJKeJidb2zXuVW3Fd9N7vMQmWa5bFQFnJrlFOpWfvRdfs/XKE9YUhJUhIUhZuACymzdU84pVKyBg3WlQWY1qfhXo0TCbUVLnibLFUqfroQeDikNF0yk43HSj2mfNAAqpyXDmhfQ+Xxhszi4BN73o3SGNmze8kS5uZwveck9RTlbju9Yk98lQUcvIl+VCDS9I6DzyR3gSa0YaAfBvnGS7W9mTMHfy6kpOdNWIfxBnLjkNI0WEmPmzKIJHDQjl9VhQTlKEhkmtTZWvkdYxq0NF6HaPKJGzgTRkmjjQ0NK1fziBjEqkpKGAVQhQJLXpxBppHpHaTsyCnvJCWIfvEvmJArnSVEnW0YPaab5mANNeLgkOH+TxztOLpnoRkpq4l/2O20ZgdYq4BAJZ33i93oD9CNLhsanOMwCk7zByRqLG4No847NyTLnGoZQBa4JCk6u3Pyj0bBJGbKGYg6J1ro7gfARWLvg5skKe5C232VTn7zDjIoAKCEgCqa7rAZTT/BrGk7F9o3SZM7cWhr0Fda8fYxVYjDqLAu6SFAg1AIsDqPyaH0SxMIzOSxCV1CmI1rUco2LalaEl5oaZG/Edij2NtMgiVMv91XHk/FovI74yUlZ50ouLoIGgghhSBiNjS1HMAZavxIOU+bUPmIZy4iXbLPT/av/AKn2i1gibxrlbf4HU333K+TtqWTlU8tX4VjKfJ7xPBhvEYVKwy0hQ4EPFarYqkVkTVI/kU60e9R6xnnj9/8AoeV/Yt4Ipu+xg/25J55jXnBGeL/a/Y3R90XMEEEWJhBBBAAibNCQSbAPGUx+PzKKnYmnT/Hziz7S44IQE6mvyD+df+MZDFYwJCjcAWe1Lvr+kc+Se9F8cL3LM4gEkGpLFL72XqBzEY7bHbIy1qRLXQuO9YKAOrDwk/kW4w52o2otCChJYLoVAsSCS4HFTEN5xK7Pdl0yh3s1yoiiVFwjh4rra58qRyyk5OonZGEYLVL8Gd2T2fxGIBWmWtAWXM2crKVWqE1PoAI2OydgSsOkZgZhSaKNnIZ8j14XMXJNCq5UQwOl+NojYpYqpRbJUudKPTjUB6aRqxpbmSyynsS8RNYO4ZPsDWnOnCDDroSgmYpVrZa8Wt/hhFTKWVkF2Sn7qW11LX1t7PEn7d3SSl0hyQkAOTwNKOX6w6kScexaS5r5SXdN7CoqaHTlCFSkzxlmsUsd2hBAYhTMGNfeIKcdmUEhIH8xcEWKtX10MScTi8uUDeKmzFuW64uRaNtMWmmZPbOwUypomA7qGVV6BJfhvUHVzeKbHkpSgBkbpUrXeUeIBoAAOnSPQ14hKUp71lBWjAnmORoIze39hMCqWCBoKAmgLZTUte2tDHPkj3R24ciupGPxmGM27goFHHAOONP1ipAoczul6WZwWcc6jr0jT4eQxAy5yaAMXvSo4k2Z+cV2LkqM1igOkNSuYcWOn6xFOuTsavguuxO2hLP2eYRkVVNyxuUtqCXIbiY2+GnAhlrAS7hIZ2oxrcDqbx5dJwrqGXxDeCg7gvQlrg2IjX7LmmepCynKFJu5Y/dIcWZiOnC0XxztUcebEk7NFNxWc/uyAsENRswL0GnHWEHEJUskkgpuA3Q+7RD7koWcwCCg2JoAFO41YW1hc+QBlygkkkmwvoBqPOKNkFFD8zFmoSeLXJANw5vwrSsZvbex0FSlZeBU48JL+Fq+ftGjwmLyhyzm2YUIeo5s3tEbHoCyQlJUSSXuDXTVqE/CJT3RbHcZGAGzzKnJU/hUDuuM6S4fys3MWja4aa4DKUeuhavO78ogbT2OAE50tYkAhyFBzyJuG+cLGJS5BWs1cksDbdcB6n/D1icZVsy00pbotwcicxu4IahDO7jixeO4bGFSgSAgUNdXtS3GK6ViOL2uLU66/lD68UozHL2FXLi3N6UiimQcC6mTAoM7G4Y2a17U/WNLsjHd5LD+JLBXXj5xjMPNJJq2qefENZja8WeytohMxKrAnIocK0fpeOjHOnZzZIWqNdBHHjsdpxBBBBAAQQQQAEEEEABBBBAARwx2OQAefdqMcpWJWAxShLHkRlZ//Y+cZ3DY/vbuwJszAVAyv96nkYmbWxFZqgS6irldTn2p5QzgEZEpd3CnIAeh0HoR9V8py1M9ZR0xJMmVJTupQVEb5oFPvJyl3JdxV+L6RYKnKTvgPmIqVaBiS2gZzy4RBlzgqeZmYJQpNqUZtEmjnz4w9j5iUodSQ4BZ1VfMlrW0Nbw0dkxJbtE9cwMMrrepPBzTLW/u3lFXicKvMUzbCoGeumhNasLwvA7QyoJKSU0AQk8nzO9gDbiC9XiCEGcQlw72OYlIAZ8p1cctWvGydmRTRPwWMSlJCA1Gqb00NgKacIYnYhQIUVOFJFG/mYgCxPLlcQxIlrKgmgYkA3Jqz0voGiYmSkOUkEAq49QqlmPWz3hdx9kx5ADDIpgljqAXvWpJ6xMViVLYBCkJTdYIJoHLUqLXil/1lRdAbKKAtxA011r7RKlniSxuAfFoG9Wbk0MpCuD7kqfQl8qMxLKrYgFmHx5UiRg1oUQJiASN5qB2B5AjjUnziHgcUiXML1BLktcNQUsDD+JWhRclVAAkHVVWZQrQnz8o2+5ldmVG0NmFUxZl0ruFL01D6fINwtlNpTyFALzIWgMoUdbsxpo7j6MegysXlrLKnAL+I8g7BqAkenOKna2z5U9P7yWlTffSa14va/K9ojOKe6OnHka2ZnMGuWoMSrMpyFByTU35W9Yu9gTCjvJWaWK5g7uzJJYksxLlq6cYxuLwczBTCygqWFNQ1DGgPHQOI0C5uZIWPu7z3NqpI1DGx1aJx8ki81riafC4lQEzMyyRZZNaiz1fh1EN4eaTQEJfjTLzdvp4ionkqQUuCs03tXG8eBJqHiVjQQpRdLkkllJenQAVJ0D16xduzkUaY99pcVSKvUux55rBiQYq0zFJU6VEG4LcCOBESUNkBYgJcqcMHowvzvzEc+1JY0KmBZQ3WrY6GzROW5WKojTdrrJClbz1o5tWxH6QIxUtZfMCTfpc8tBXjHMQl0JCQCQa3JpZuA0ilnMCQdyrkvWpZuvlEmUpVsaPCzwSUEpJAISD89a+j+75kEspmBcburWaun6RjU7UKVtNQoCuWYlQ3eBCrpPIuDaNRgO1H7pIWhK96sxDB75TMSnwGwKox2SaaJMhgCliw1FKXfnr6QfacpAUKTGauqXPHh8IlqyTGEpYGZ2BpViVDrxHJREQMXhCWcMpKkmtWUKFuRFH5xqm0ZSZ6LsrFd5Klr4pY9R/j3ifGZ7K4l5J5LA/9R+XvGjlLcex6i8ezjlqimeTkjpk0LgggihMIIIIACCCCAAggggAI4Y7HDAB4/tAZVKe6VqSfJZD06CIc7FqCSCKqDObULv1d+MXPavC5MRNHGZm/uZXzjNYon0rw4R48vK2j241JJk3B7RuFB0We5AJBJf0EMfaioqSkgs4BJUG3rjUtlHH8oKCwIbWvvBIABqAb3b0hNTK6EXmDxCkgM5tmP4syrcSK6W84bViipaiXSSSWGYPU2qWanOgiBJxRAAVvNVPLlTi3D7phU+bkJXQF3AzE3AULaEG5d2hrdCaNyVKxZcOoFKQcz6GrEU0936wqTjVeErypSdQBV+LO7gUPGKqfNCi75TUhyeTAGxd+WhjmdW6Bd2DBr6Hj+kLrH8NFvgpniKiAHeurqb09dIsf9SSGCTWpS6RQ06lz1q+sVGOnKSopBYAtzahFDp8weMJ+0d2xIY0FA9wavWlaN8YZSoRw1bl0hRUwBcsHS5DVJYgaXHkIkrnJC0scjNmGYC9VXuNKxSYbG5vAWKfMqDa8oexGPZ0F/OpANWBFbEesGpcmeG7os/tHdF0FJSs7ySLBzQanyaH8KlkEHKe8DAOXSBqQmrflaKfC4sAVpUso2VWtw2mvGsSPtg3VUJdyxAL0diXaxHpSN1IxwfBXdpUZhYGu4VClxQPxD8bRFwrZLVF3pV9K+3WH9oykzCc61IaqXS5zUD3YMaE+l4TJlOEpe7ElQoLjmxodbGJvdlo7IkYZYDGpIBIcv5VrQN6cxEnFTUltTqasSGdiQGMQ5JCSSQ4GZxpqzdH14Q5ido5wAWQlgGAIJbM19K3/wAxraozS27R3vwbuXNBUAVHEfCHiT4RQNyq3Ty8oqJuJBJAcJoBlao87+uuscw8xDZZMwlSfukh71AQWB8iTErbKuNFljJtCgU+9lB5XAJYlrRW4mSdzeSxSouasL1A1Ji72dt0IOSalHMlJZzqQRmHURMTsuROJyDITrLLs9SQmyq+daDSGXqSc9OzR53PmLSApC61BchtGoq4Y/DykbM2ilamKRLmChACg/JhVuhUTwEXu2uxsxKkLlgZBQqPiBcOpQ18h5CM9j8CZM0IxCQhwClYYoUCfEGoak+FuYeG5QNp8Glwq0glQeWSxcVQ6bKsWIOrgitIt8BtNS83eofNmcJ3goEBlpI08QI0ChZoyGGnrlnMVOKDMkuQ5pm4gi2YVoxizUGZZIyj72VwPNLLlm7GoibVCuNnouw1plpVLsV/vUq/EzH1oPV4vZM9lDgunmB+TR57gNutKZ15UkKSsihTm3sqmFhF5szbTpUCQ4SFNfKpByu+oLJPnHZg6iqizhzYG7kjaQQ1h5wWkKGsLQpw/GPTTs88VBBBGgEEEEABBBBAAQQQQAYn9o+yXQiekPkIC/6S9fJ/hHn2ITUv5CPcMbhwtCkqDgggjiNY8j2vsw4dakKBIqZauIAt1ahHKODqce+pHo9Ll20so5aqUpyBL0Pt+kNiYAQFNUl9Gr6QuZLYudbfKmmkcmtpwe144T0hudMbmza8zq1R9XeOzFOaWynU0uBezW+cInIZxUA3GtD5fo/WEgEGtm9KfVIxsZI6HZgRUP0ct8tPxQlUw0FykUuG5U9YbnuBnAJCb9Gr1v50h1Q1AzUv7D5QtDDwLkkl896cByr6cIf+1tRzlTzLu3O44PpFcs+zfXxhaVtWlHao6OxNWpR9YLDSS2yMRq6uXi8i31rHVTAqhrbWlL1v8tIizJ9AL0odeT/OHBMchyd22jcr8YLMok57kMm4YEa6tR9YfkKfxU9H11JD1BryivVPJoSSknWnDX5aUhsrIzcXcaFhbk9TWBgky2m5FywlYG67VqnzbnWIicQ1iW5AtwZ+FPoVhmVNLAFi99b8DrDIDCgOl7MPchtILDSTjPJDP5fprT6N46mnDlbh8fzhqQHplrVlPlCaHViL6G/wQCQd4lLHiM1CKB+Y094xuxltsOTWKQWoQwL11fNX6aKydg1EEpBYVoHLc+EP94ahSqkUNG1apsOghC9prKSkHK4ApTM3/wCjqx/KCISvsR/tq0hlEmliQQBp5+kTdnbS3klM3IQQzpCmNeJB+tYpVy3UpKqKsHcMeBe3Xo/KIFKlrKVAu7KQaGluiuHDnFVGyb9D1fB9pAphMO8QUhls/IOxfUAhxD0zGqmECdJXNlpe5lOA3iykuTxy34Gw83w+NUkBCVZgp+6UzhY1QoXCw/hvwuM0/B7fX91ZQob28ErDfioN5H8wtq2poaOdwXY1kvA4fvhKUjIMryZiQpCWKsyUk0u5dPweJ2C2OgDNQpPeIUG8JBfRtHqLHrSmkbb70KTiMyg4LAsBUFJCkqcpJsQdYmd9KWgmUJyZjiYEJSsgKRXeKwaGrl03hU2mY065EY/ATJLqkkrSqhB3VgcaEImit1MdHMPbHnBJGXdUpJS3dqDGxDFIOUkc2po8GIyE/vRLSghS5QUQpmSnOgg0AL0IfSIE7AsXQgzpeY5UK3smUOFIXcB6NW4vSMlTe2xsbqmei9mtrBQylwcoJB+6WNOhymvKL+QaeZ+JjyXE7cSmVLTKmq7yZmSO83iLqYqAFApmfjpGu7MdoZndSpUyWrvDuu4oSbEPpq2kd+DqKqMjgzYHvJGwgjgjsegcQQQQQAEEEEABBBBAARR7e2KiallBxcHUHiOcXkJUl4xqzU2naPHdvbFXJqd9OihRuR4PFCUh6H8+f1zj2PbewitJymPNtsdnlyyaHqLxwZcHeJ6eDqdqkUShR6ebE2/X2jixSlK09B+phE85T6s/62hKZvH6PrHFKLR3xknwOFwSH1d+L/Ll+UNyqZgX3bdDb39mhb8ONOLlm6xxgFaPyFb2ppy5UhRxQ61F/IfkYJaN6jG54efK2mpgKQ/F26cvaCUWDUoNfhX6pGPkFwIxKdRcGr+XEvxhRbKbFw/Rvo+3SOiZVievwemn5QhUx7cB7WPmIyxqOXY8gCR51raHFJBDEivKvMuOgEIy2q/mzP16Qkq8m6U+m9oV7jJCyoDl78mfytzhK8QXPDUNXQ30raELS5D24UhGU1f0BYCvKsBtFgcuXe5GnOl+TxBmTBRhbz5fPpDX2ujNYaU+ENZ61cjyf6reNBI7PmvQl6sz2/LpDuzsNKmbs2YZRNQojdfhW/qIiYhTAUagJDjVqHqa+cGz8QQt+8Et2BOXP0AQxCuhh4oWTNJi+x+J7sECXi5f3VJUSQGoygxT0LikNTtjIXKSmeJslaQe7mKDqTl+4cqRnTSllpDMCKRbSMZmyhOImy5iWcpSmSo8ihOYpHIpiyXjphI7zEBANHmy0rzHQBICSoa1ZuMNdHE5yM3szY5U6VIJQpjOQwCioWnyMprZykEKFSAxaJWK7HPMSpKgMxzOKZnZloLMld3FidHtfY3DbyVd2JwFM6SmTkfWqikjgHesM47ETpSHMoLDgAKUkmaCLEAuFO1bn2g1N7i6iz2FsRCJZRKylTspKt3M4qkAlhqwFB6xBxOyEpUtckCUpYUFgoQJl9c4qBVwkg01ERDtZCZqETZc+QZqSQgp7y33VhBUWsQaERFkbdljP308d0VZcyiFhJYAApqofhNiGcWh3kbVaRFHe7I0ra/2UJXOkBIQooK1DMVJD1S7kOVgMDp0iZgMIufNR3LsVqUEKOUg0UABQISNAa282kqkz0mR9olTUqWEpS4JSSCUhyd9KkszFwWFIfwk2XhJqZcnwpSmZRMwqCs+RYVewDu7Ejzidbboe/Q18/sNMURMEyUmb+ISmexqxAJcXasWPZzsz3KzMmLExf8ASxD3L8/SNBLWSAW06extDketHp8dqVHmSzza0sIIII6CAQQQQAEEEEABBBBAAQQQQAERcVs5EwbwESoIAMftX9nsqa7BoyW0f2WTk/wlPyMeuwROWOMuSkcso8M+eNodlMdKJPdFQ5GKxc2aikyVMR1SaekfTCpYNxEebsyWrxISfKJPpoM6I9ZNHzj/AKkks5DjXj5QuXigbEev5x7xiuxeFmeKSg+Qirn/ALLcEr/aSOlIi+jXZl1177o8cOK6MH62hz7UGd3H1pHqM39juEP3SP8AkYiTP2KYbQzA1t4wn0f3H/qC9Dzw4pPEco6Fhuo+h7xupv7EJKv9yZ/cYb/8GSm/izv7zGfRP1H+vj6GDMwCrua08xU+kcM0F2LNz6OPlG6/8HSReZNP/MwkfsiwKUqUpasqWzEzFMHZn6uPWD6SuWH16fCMHmToR7CIU/a0lJYKCieFW6m0ep4P9mWzgW7oqbi5HuYu1dj8Jh0ZhLlhOhAFekEcEHfmMl1ktlpPDPtWY7ktav6ULPyYxOwezsUTuSJyQbqZKFNwBJcR6ltCeMo7kZeJYGnlqYpJ0+YFgyhmKiAVhRfzDsBCasUXS3DVlkrexE2RgJ6ZbTM2Glindy1gLX/VNO8P+LckxbGURvAIBVrcAf1F1LUdTTqNXJyVKqVDMA2bKaf0gsH5wzIwywGQDxzKuecDimyep8jOLxdQkqNLfi6JA8A9zzhhQKVPL3Vh94qqmlS6qCj1akTJfZiapRUHBVc1r8PrWJQ7GKynOopBaj3/AKuPkwEZ4Pdm+KuCgl7ZmOUiYSlv3ivCV0tnLry6DVno9Yk4PaCipKu6lFCHyIDJSVlnUxqpkvSprpF5L7JSUpAB7wuN1JGt1Hy+QixOypcsKyofKksl3JYGjJFA+kK8aXcbxE+xn8VIViUZUyJau8WCpQs9lEkUJCXSAD11i8wPZWaufnVOAZKUpAAbKCVBNGdjqGibsXZC5is+8lLMxdKQQWORPMa9dYucPMKFTckgjJRJYuviQTcdOEUxYrptbEcmStolwBHYo8BisSqYM6MqNXSB83eLyPRhPWuH+ThnDS6sIIIIoIEEEEABBBBAAQQQQAEEEEABBBBAAQQQQAEEEEABBBBAAQQQQAEEEEACVocEGxpw+EV07YwZkEpDFxUlR0JJPJos4IWUFLkaMnHgx8vJ4JwmA6CzEXD3N+hiTjl9+nuUpmBP4kpqGq4JDPGmaAiOZdNXD/0Wee92jAFKcykDxJcDNRj01htUiYgOU5ibJQkl/RvR42E7s3IUrMUEK4hSx6sWMSMLsxEsunN5l4h9JK9mVXUrujJyMCpcvMmUO8KSQkWB4FVhDWClTR/Fw0wLH/2yFJHmFg+0bTGyFKSyF5DxZ4qv/wCaKv4kwKFaBLHyL0gngkmkk397Njmi07pe5mk7WQJ2WaFIYhmuWNL6H5xPxGPCJgBXmMyqcqGSBq5agqPWNV9gQZfdkOlmr+d4h4bs1JRdJWxdOc5svR/m8MummlSfPz8g+og+3z9EHAbDIUZis2+AFAKAoHILEPqbKEM4rEBTS5W5WgqSosRvcePkOEamOBMXfTrTSIeM7t7kTY8pSZKQsZVah3ibBBF4rSkiMnbsIIIIYwIIIIACCCCAD//Z"/>
          <p:cNvSpPr>
            <a:spLocks noChangeAspect="1" noChangeArrowheads="1"/>
          </p:cNvSpPr>
          <p:nvPr/>
        </p:nvSpPr>
        <p:spPr bwMode="auto">
          <a:xfrm>
            <a:off x="166688" y="-84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33" name="AutoShape 4" descr="data:image/jpeg;base64,/9j/4AAQSkZJRgABAQAAAQABAAD/2wCEAAkGBhQSERUUEhQUExUTFhcXFhcYGBYYGhcdGRQXGhcYGhoYHCYeGBskHxgaIC8iIycpLCwsFR8xNTAqNScrMCkBCQoKDgwOGg8PGiwkHyQpLCksLy0sLCwsLCwsLCwsLCwsLCwsLSwsLCwsLCwsLCwsLCwsLCwsKSwsLCksLCwsLP/AABEIAK4BIgMBIgACEQEDEQH/xAAcAAABBQEBAQAAAAAAAAAAAAAAAgMEBQYBBwj/xABBEAABAgQDBQYDBQcEAgMBAAABAhEAAyExBBJBBSJRYXEGEzKBkaGxwfAUQlLR4QcjM2JykvEVQ4LSF6JUY7IW/8QAGQEAAwEBAQAAAAAAAAAAAAAAAAIDAQQF/8QALBEAAgIBAwIFBAEFAAAAAAAAAAECEQMSITEEQRMiUZHwFGGBwTIVYnGhsf/aAAwDAQACEQMRAD8A9xggggAIIIIACCCCAAggggAII4TCTPT+IeogA6V8jAmYDrDZxiPxD4/CI87asoXUDyufQOfaFckuWMot9idBGX2ntNkZpCgp6JRmUCo/ykpvyhcjbi0jfNg60lsyKPoCFDzjnfVQTplfAlVmlgjOJ7ZSwQ7rBspAJb+oadbGJ6duA+GVPVz7sj4tFI5oS4YjxyXKLSCK0bWV/wDHneif+0Op2oNUTU9UH5Q+tC6GTYIhJ2zJt3iQeBLH3iVLnpV4SD0IMapJ8Mxxa5QuCB4IYwIIIIACCCCAAggggAIIIIACCCCAAggggAIIIIACCCCAAggggAIIIIACCCCAAhJRCoQVfQgA4ZY1AjgyiwHkPyhKpqRcpHm5hqbiw7ByeLE/p6kQraRtNjk/FhCSogsPrz6CM3tLaEtQV3g7ktQregY1P3aAEnhrHdr4zOaBKkoUz56ki6aBhzqfKKvD4sTFKQJktwzpCXAGZKGYs1SW5+cebnzOT0rg7cWKlbKvaMtOIBTJExM3cUmag5UKBO6VKlMCmjsWPCJc/EIk/vMRMzzJaBmSknI1cgyE7yjzcnpFf277RJwyUyMOEjMt1kfdTLQlS34kpOUdeUYXBT5s397OUVFa1TVUADqGUXZgAlhwBEQ0bWzrinI1+H/aV9nSvu8M8wqdzlCQNXCHING8r0i82P8AtaE3DoUqWlM8qKVpdWWn3ksCS4ahI6xl8H2Sm4kBgEp/EvcBrcAglQPIMXjT7O/Z5LQN+aa1KZcsBOmtSa9I6ozmo1ElOGK/MyertvONUiQE2LkkvwbMIYw/bDFzFUkhSCaUUkAcSpRaGsVsqVLO6rdQaiYUB2Fa7yjCVT1buRKWmpdIzKQQSd0hBIUHu5NgS2sRllnxYKGPsixx2GXMfOvuxldThBCW4LUgpMZvHbLlSkImpxs1OYhyjuy1HNZYYxG27t5Es58gC0gpJJmLCj/IhwlRuxUBZ20ikVtZZUkywGBLd54UubBILa6lg8IrZRQdGx2T2nnP+7ViZybOrIQepKKHk8bLB7aWRvIALfiD+gjyaV23nyiO8CJo1y7rUFE5XS1x7xqNk9s5c9iAoakEF08i583rSOqEq4ZDJjvsbdG2VEt3R8lJ+EPI2mdZa/LKfYF4z8jaQylRKWcA+Kjhr8KO8S/t4bfZnYXWC5aigXBiinL1OdwXoXC9qoT4syP6kqHyh6VjEK8KknoRFLhs7/u56g9krAmJ+IWP7jEhYV/u4dEz+aWyvPKoBQ8niqyS+fP0I4It3geKeTMkKLImLlK/CVKSf7V/lEr7PNHhmhXJaQfdLfCGWRvt7fEK4UT4IgjEzU+KUFc0KHwU0KG1EfeCkf1JI97e8b4ke+wuhkyCES5yVeEg9C8Kh00+BTsEEEaAQQQQAEEEEABBBBAAQQQQAEEcJhKgTq0ACZi/owypBPDzH6k/CHd1PX1MQMbtMI4ObC5PIAXhJNLkaKb4HlygA7/IfP2irxm1ZT5QQpTVAr68P+RENTJi11mKb+UE+5HwT6xnNqYtSRlQEoSSQ4YdSAKeZ/zyZMjrY6ccFe5J+1plspRKCrNU1CXS+Vz4jSjUcHlGX2nNy4omQXWpSFrU3iMsd4gcABmQDTQiL1O0UzVKlkHfFFKIoAm4H3WNukVu2dmhBzEpKTdVdeKTdwkemkcEIvk7U1wZJKFqUFMtV0BVDQGqi9nyB/6zFrs/akyVMJSJKyOIUtY03crhBoNNI5tKSlk5poSkA1IUQ5JowYDTreIuNwaEJTkCWPiUSUpXa6Sd4jlSuutEq3KvdUbTY/bZKlFMwKkn7pWpKnFtFEptdVIt8XtFMzdSskGhVQVFw9AQ3AGPLtpJQzzAueqmVLsAdAtqtagZ6O0bDsrhF92UYmZkmd2VSxlAlyRRgwYKIJG6aWdyQIo5tqjmljjF2StrY8YeSVyiJedSUrdCs4l5wgzEglwl1Ud30iJhQJqs0hJQO8WVFVCXCAEK1JCkkl61Ac2iN2k2nKmS0HvFZJMsFRIIVNWlQCVFJFSVgqY8A9MzZBfbWegDukKQoApSXUEitC33lXLlnKrQkY2Mk2tjX9o+zBQlczDTa0M1AIzKyirMahN2axNHjHYbA5gFKWVAkAF6g7oDsHCWrVhS8T9m4zbk1KcqJpRmQp1IQgkZgQAte81L6CNZiOxU/eXLVJTnJOSyQ6nZ2Pw00EWlD0CGTTs2YcYAJzAKAy3Aq36Fn5Q4VqSSUlSVA0VlZqUSaZmvSw0jR4rszPlpGZBWwNUMtrU8JLeVrRVz5qMjJlEXerZbixDkWbhx0hNNFVJSFbJ7VEKKVqSlIIUoLZidDZ/PnEyd2/nAkZVMaOFJNH0DUNOJodIxONklKgtgzbpzJ46NY099YlS1qCHLFR+8Aa2AoWpp16wNtLYdY4vdm0wf7Sky8qJkpaGV/GNQkk1oBmCSwvWto3myO2EqYHStC0kuVIOYB7P+GPKMH2ZxCpZXlTwKVTEgngd4s3KEydg4nDqMyTLVLcDN4VIWAXyuKGovfnDxySW5CeGEtkz3kolT0spKVp4KAPxiGdgZKyJsyV/KT3iP7VFx5ERhexnbfMtMtQIW1jqHdTEeKjHjyj06VMCgCC4NjHXBxyLfk4MkJYnRWDGT5f8AFlCYPxSqnzQa+jxIwm15UyiVh9Umih1SaiJrRGxuzJc0NMQlbWJFR0Nx5Q+mS4fuSuL5XsdXgJZrlD8RQ+orHPsih4ZihyVvD3r7xEGy5kv+DNLfgmbw8leIebwf6wqX/HlqR/OnfR6io8wIm9K/kq+eqGSb/i7JmeYLpSroWPofzjn29I8QUj+oFvW0OYfFoWHQoKB4GHWh0nzGX7+e4t+qEomg1BB6F4XEeZgEGuVjxS6T6iEDDrT4Zj8lh/cMfjG6pLlexlJ9yXBEXPN/Cj+4/wDWCDxPs/YNJKgggigoQQQQAcMJyk3PpC4hbR2gEMkeJVuXM/CMbS5NSsjY/HkHIgOfT1IsPiaRXZGU/iURU6gcvwj6rCJk/wD9nc3cnjzhhOKJzFThIF3BajCzsL1Oojmbt2y6VcDM9wqpYlObmB8/jdzFDj5wcPvO7Et8BRvkIl7Z7QSpQIKjmJVlQkOSAWLVBu9SwqYzOJ2rMnqKgEoS7JH3jSpJ87DjHPkaR048bfJKxO1Jckha2DpY7xKiAHokDUvci3OKfavadU05JUphvZiVE5gDbIKObVJAe0PYTsnNnqzrQaBAzrpTIHq+8X1rGy2P2ZkS0utAUpySVA1cktlHXnCwTfBWWiPJjlYnMwbdID2ah/Dr8orscSS+YMxBVUKDu5dz7flHrK9mSygoyJCV6ZUhuVA70vGL7Sdl+5VnRWWpwkEvUswOaj6h9RraBwrcaOZS2K3szllq7wgHKPEq4KiwZIpmIchLv8BP2tthK0pkys3f95ncEsEgZRmOoCljkMpazDPz8b3JCRVRokNckstfMk0epoXidhZAld6tLlSiJWZ33Q5A5kn94eJKeJidb2zXuVW3Fd9N7vMQmWa5bFQFnJrlFOpWfvRdfs/XKE9YUhJUhIUhZuACymzdU84pVKyBg3WlQWY1qfhXo0TCbUVLnibLFUqfroQeDikNF0yk43HSj2mfNAAqpyXDmhfQ+Xxhszi4BN73o3SGNmze8kS5uZwveck9RTlbju9Yk98lQUcvIl+VCDS9I6DzyR3gSa0YaAfBvnGS7W9mTMHfy6kpOdNWIfxBnLjkNI0WEmPmzKIJHDQjl9VhQTlKEhkmtTZWvkdYxq0NF6HaPKJGzgTRkmjjQ0NK1fziBjEqkpKGAVQhQJLXpxBppHpHaTsyCnvJCWIfvEvmJArnSVEnW0YPaab5mANNeLgkOH+TxztOLpnoRkpq4l/2O20ZgdYq4BAJZ33i93oD9CNLhsanOMwCk7zByRqLG4No847NyTLnGoZQBa4JCk6u3Pyj0bBJGbKGYg6J1ro7gfARWLvg5skKe5C232VTn7zDjIoAKCEgCqa7rAZTT/BrGk7F9o3SZM7cWhr0Fda8fYxVYjDqLAu6SFAg1AIsDqPyaH0SxMIzOSxCV1CmI1rUco2LalaEl5oaZG/Edij2NtMgiVMv91XHk/FovI74yUlZ50ouLoIGgghhSBiNjS1HMAZavxIOU+bUPmIZy4iXbLPT/av/AKn2i1gibxrlbf4HU333K+TtqWTlU8tX4VjKfJ7xPBhvEYVKwy0hQ4EPFarYqkVkTVI/kU60e9R6xnnj9/8AoeV/Yt4Ipu+xg/25J55jXnBGeL/a/Y3R90XMEEEWJhBBBAAibNCQSbAPGUx+PzKKnYmnT/Hziz7S44IQE6mvyD+df+MZDFYwJCjcAWe1Lvr+kc+Se9F8cL3LM4gEkGpLFL72XqBzEY7bHbIy1qRLXQuO9YKAOrDwk/kW4w52o2otCChJYLoVAsSCS4HFTEN5xK7Pdl0yh3s1yoiiVFwjh4rra58qRyyk5OonZGEYLVL8Gd2T2fxGIBWmWtAWXM2crKVWqE1PoAI2OydgSsOkZgZhSaKNnIZ8j14XMXJNCq5UQwOl+NojYpYqpRbJUudKPTjUB6aRqxpbmSyynsS8RNYO4ZPsDWnOnCDDroSgmYpVrZa8Wt/hhFTKWVkF2Sn7qW11LX1t7PEn7d3SSl0hyQkAOTwNKOX6w6kScexaS5r5SXdN7CoqaHTlCFSkzxlmsUsd2hBAYhTMGNfeIKcdmUEhIH8xcEWKtX10MScTi8uUDeKmzFuW64uRaNtMWmmZPbOwUypomA7qGVV6BJfhvUHVzeKbHkpSgBkbpUrXeUeIBoAAOnSPQ14hKUp71lBWjAnmORoIze39hMCqWCBoKAmgLZTUte2tDHPkj3R24ciupGPxmGM27goFHHAOONP1ipAoczul6WZwWcc6jr0jT4eQxAy5yaAMXvSo4k2Z+cV2LkqM1igOkNSuYcWOn6xFOuTsavguuxO2hLP2eYRkVVNyxuUtqCXIbiY2+GnAhlrAS7hIZ2oxrcDqbx5dJwrqGXxDeCg7gvQlrg2IjX7LmmepCynKFJu5Y/dIcWZiOnC0XxztUcebEk7NFNxWc/uyAsENRswL0GnHWEHEJUskkgpuA3Q+7RD7koWcwCCg2JoAFO41YW1hc+QBlygkkkmwvoBqPOKNkFFD8zFmoSeLXJANw5vwrSsZvbex0FSlZeBU48JL+Fq+ftGjwmLyhyzm2YUIeo5s3tEbHoCyQlJUSSXuDXTVqE/CJT3RbHcZGAGzzKnJU/hUDuuM6S4fys3MWja4aa4DKUeuhavO78ogbT2OAE50tYkAhyFBzyJuG+cLGJS5BWs1cksDbdcB6n/D1icZVsy00pbotwcicxu4IahDO7jixeO4bGFSgSAgUNdXtS3GK6ViOL2uLU66/lD68UozHL2FXLi3N6UiimQcC6mTAoM7G4Y2a17U/WNLsjHd5LD+JLBXXj5xjMPNJJq2qefENZja8WeytohMxKrAnIocK0fpeOjHOnZzZIWqNdBHHjsdpxBBBBAAQQQQAEEEEABBBBAARwx2OQAefdqMcpWJWAxShLHkRlZ//Y+cZ3DY/vbuwJszAVAyv96nkYmbWxFZqgS6irldTn2p5QzgEZEpd3CnIAeh0HoR9V8py1M9ZR0xJMmVJTupQVEb5oFPvJyl3JdxV+L6RYKnKTvgPmIqVaBiS2gZzy4RBlzgqeZmYJQpNqUZtEmjnz4w9j5iUodSQ4BZ1VfMlrW0Nbw0dkxJbtE9cwMMrrepPBzTLW/u3lFXicKvMUzbCoGeumhNasLwvA7QyoJKSU0AQk8nzO9gDbiC9XiCEGcQlw72OYlIAZ8p1cctWvGydmRTRPwWMSlJCA1Gqb00NgKacIYnYhQIUVOFJFG/mYgCxPLlcQxIlrKgmgYkA3Jqz0voGiYmSkOUkEAq49QqlmPWz3hdx9kx5ADDIpgljqAXvWpJ6xMViVLYBCkJTdYIJoHLUqLXil/1lRdAbKKAtxA011r7RKlniSxuAfFoG9Wbk0MpCuD7kqfQl8qMxLKrYgFmHx5UiRg1oUQJiASN5qB2B5AjjUnziHgcUiXML1BLktcNQUsDD+JWhRclVAAkHVVWZQrQnz8o2+5ldmVG0NmFUxZl0ruFL01D6fINwtlNpTyFALzIWgMoUdbsxpo7j6MegysXlrLKnAL+I8g7BqAkenOKna2z5U9P7yWlTffSa14va/K9ojOKe6OnHka2ZnMGuWoMSrMpyFByTU35W9Yu9gTCjvJWaWK5g7uzJJYksxLlq6cYxuLwczBTCygqWFNQ1DGgPHQOI0C5uZIWPu7z3NqpI1DGx1aJx8ki81riafC4lQEzMyyRZZNaiz1fh1EN4eaTQEJfjTLzdvp4ionkqQUuCs03tXG8eBJqHiVjQQpRdLkkllJenQAVJ0D16xduzkUaY99pcVSKvUux55rBiQYq0zFJU6VEG4LcCOBESUNkBYgJcqcMHowvzvzEc+1JY0KmBZQ3WrY6GzROW5WKojTdrrJClbz1o5tWxH6QIxUtZfMCTfpc8tBXjHMQl0JCQCQa3JpZuA0ilnMCQdyrkvWpZuvlEmUpVsaPCzwSUEpJAISD89a+j+75kEspmBcburWaun6RjU7UKVtNQoCuWYlQ3eBCrpPIuDaNRgO1H7pIWhK96sxDB75TMSnwGwKox2SaaJMhgCliw1FKXfnr6QfacpAUKTGauqXPHh8IlqyTGEpYGZ2BpViVDrxHJREQMXhCWcMpKkmtWUKFuRFH5xqm0ZSZ6LsrFd5Klr4pY9R/j3ifGZ7K4l5J5LA/9R+XvGjlLcex6i8ezjlqimeTkjpk0LgggihMIIIIACCCCAAggggAI4Y7HDAB4/tAZVKe6VqSfJZD06CIc7FqCSCKqDObULv1d+MXPavC5MRNHGZm/uZXzjNYon0rw4R48vK2j241JJk3B7RuFB0We5AJBJf0EMfaioqSkgs4BJUG3rjUtlHH8oKCwIbWvvBIABqAb3b0hNTK6EXmDxCkgM5tmP4syrcSK6W84bViipaiXSSSWGYPU2qWanOgiBJxRAAVvNVPLlTi3D7phU+bkJXQF3AzE3AULaEG5d2hrdCaNyVKxZcOoFKQcz6GrEU0936wqTjVeErypSdQBV+LO7gUPGKqfNCi75TUhyeTAGxd+WhjmdW6Bd2DBr6Hj+kLrH8NFvgpniKiAHeurqb09dIsf9SSGCTWpS6RQ06lz1q+sVGOnKSopBYAtzahFDp8weMJ+0d2xIY0FA9wavWlaN8YZSoRw1bl0hRUwBcsHS5DVJYgaXHkIkrnJC0scjNmGYC9VXuNKxSYbG5vAWKfMqDa8oexGPZ0F/OpANWBFbEesGpcmeG7os/tHdF0FJSs7ySLBzQanyaH8KlkEHKe8DAOXSBqQmrflaKfC4sAVpUso2VWtw2mvGsSPtg3VUJdyxAL0diXaxHpSN1IxwfBXdpUZhYGu4VClxQPxD8bRFwrZLVF3pV9K+3WH9oykzCc61IaqXS5zUD3YMaE+l4TJlOEpe7ElQoLjmxodbGJvdlo7IkYZYDGpIBIcv5VrQN6cxEnFTUltTqasSGdiQGMQ5JCSSQ4GZxpqzdH14Q5ido5wAWQlgGAIJbM19K3/wAxraozS27R3vwbuXNBUAVHEfCHiT4RQNyq3Ty8oqJuJBJAcJoBlao87+uuscw8xDZZMwlSfukh71AQWB8iTErbKuNFljJtCgU+9lB5XAJYlrRW4mSdzeSxSouasL1A1Ji72dt0IOSalHMlJZzqQRmHURMTsuROJyDITrLLs9SQmyq+daDSGXqSc9OzR53PmLSApC61BchtGoq4Y/DykbM2ilamKRLmChACg/JhVuhUTwEXu2uxsxKkLlgZBQqPiBcOpQ18h5CM9j8CZM0IxCQhwClYYoUCfEGoak+FuYeG5QNp8Glwq0glQeWSxcVQ6bKsWIOrgitIt8BtNS83eofNmcJ3goEBlpI08QI0ChZoyGGnrlnMVOKDMkuQ5pm4gi2YVoxizUGZZIyj72VwPNLLlm7GoibVCuNnouw1plpVLsV/vUq/EzH1oPV4vZM9lDgunmB+TR57gNutKZ15UkKSsihTm3sqmFhF5szbTpUCQ4SFNfKpByu+oLJPnHZg6iqizhzYG7kjaQQ1h5wWkKGsLQpw/GPTTs88VBBBGgEEEEABBBBAAQQQQAYn9o+yXQiekPkIC/6S9fJ/hHn2ITUv5CPcMbhwtCkqDgggjiNY8j2vsw4dakKBIqZauIAt1ahHKODqce+pHo9Ll20so5aqUpyBL0Pt+kNiYAQFNUl9Gr6QuZLYudbfKmmkcmtpwe144T0hudMbmza8zq1R9XeOzFOaWynU0uBezW+cInIZxUA3GtD5fo/WEgEGtm9KfVIxsZI6HZgRUP0ct8tPxQlUw0FykUuG5U9YbnuBnAJCb9Gr1v50h1Q1AzUv7D5QtDDwLkkl896cByr6cIf+1tRzlTzLu3O44PpFcs+zfXxhaVtWlHao6OxNWpR9YLDSS2yMRq6uXi8i31rHVTAqhrbWlL1v8tIizJ9AL0odeT/OHBMchyd22jcr8YLMok57kMm4YEa6tR9YfkKfxU9H11JD1BryivVPJoSSknWnDX5aUhsrIzcXcaFhbk9TWBgky2m5FywlYG67VqnzbnWIicQ1iW5AtwZ+FPoVhmVNLAFi99b8DrDIDCgOl7MPchtILDSTjPJDP5fprT6N46mnDlbh8fzhqQHplrVlPlCaHViL6G/wQCQd4lLHiM1CKB+Y094xuxltsOTWKQWoQwL11fNX6aKydg1EEpBYVoHLc+EP94ahSqkUNG1apsOghC9prKSkHK4ApTM3/wCjqx/KCISvsR/tq0hlEmliQQBp5+kTdnbS3klM3IQQzpCmNeJB+tYpVy3UpKqKsHcMeBe3Xo/KIFKlrKVAu7KQaGluiuHDnFVGyb9D1fB9pAphMO8QUhls/IOxfUAhxD0zGqmECdJXNlpe5lOA3iykuTxy34Gw83w+NUkBCVZgp+6UzhY1QoXCw/hvwuM0/B7fX91ZQob28ErDfioN5H8wtq2poaOdwXY1kvA4fvhKUjIMryZiQpCWKsyUk0u5dPweJ2C2OgDNQpPeIUG8JBfRtHqLHrSmkbb70KTiMyg4LAsBUFJCkqcpJsQdYmd9KWgmUJyZjiYEJSsgKRXeKwaGrl03hU2mY065EY/ATJLqkkrSqhB3VgcaEImit1MdHMPbHnBJGXdUpJS3dqDGxDFIOUkc2po8GIyE/vRLSghS5QUQpmSnOgg0AL0IfSIE7AsXQgzpeY5UK3smUOFIXcB6NW4vSMlTe2xsbqmei9mtrBQylwcoJB+6WNOhymvKL+QaeZ+JjyXE7cSmVLTKmq7yZmSO83iLqYqAFApmfjpGu7MdoZndSpUyWrvDuu4oSbEPpq2kd+DqKqMjgzYHvJGwgjgjsegcQQQQQAEEEEABBBBAARR7e2KiallBxcHUHiOcXkJUl4xqzU2naPHdvbFXJqd9OihRuR4PFCUh6H8+f1zj2PbewitJymPNtsdnlyyaHqLxwZcHeJ6eDqdqkUShR6ebE2/X2jixSlK09B+phE85T6s/62hKZvH6PrHFKLR3xknwOFwSH1d+L/Ll+UNyqZgX3bdDb39mhb8ONOLlm6xxgFaPyFb2ppy5UhRxQ61F/IfkYJaN6jG54efK2mpgKQ/F26cvaCUWDUoNfhX6pGPkFwIxKdRcGr+XEvxhRbKbFw/Rvo+3SOiZVievwemn5QhUx7cB7WPmIyxqOXY8gCR51raHFJBDEivKvMuOgEIy2q/mzP16Qkq8m6U+m9oV7jJCyoDl78mfytzhK8QXPDUNXQ30raELS5D24UhGU1f0BYCvKsBtFgcuXe5GnOl+TxBmTBRhbz5fPpDX2ujNYaU+ENZ61cjyf6reNBI7PmvQl6sz2/LpDuzsNKmbs2YZRNQojdfhW/qIiYhTAUagJDjVqHqa+cGz8QQt+8Et2BOXP0AQxCuhh4oWTNJi+x+J7sECXi5f3VJUSQGoygxT0LikNTtjIXKSmeJslaQe7mKDqTl+4cqRnTSllpDMCKRbSMZmyhOImy5iWcpSmSo8ihOYpHIpiyXjphI7zEBANHmy0rzHQBICSoa1ZuMNdHE5yM3szY5U6VIJQpjOQwCioWnyMprZykEKFSAxaJWK7HPMSpKgMxzOKZnZloLMld3FidHtfY3DbyVd2JwFM6SmTkfWqikjgHesM47ETpSHMoLDgAKUkmaCLEAuFO1bn2g1N7i6iz2FsRCJZRKylTspKt3M4qkAlhqwFB6xBxOyEpUtckCUpYUFgoQJl9c4qBVwkg01ERDtZCZqETZc+QZqSQgp7y33VhBUWsQaERFkbdljP308d0VZcyiFhJYAApqofhNiGcWh3kbVaRFHe7I0ra/2UJXOkBIQooK1DMVJD1S7kOVgMDp0iZgMIufNR3LsVqUEKOUg0UABQISNAa282kqkz0mR9olTUqWEpS4JSSCUhyd9KkszFwWFIfwk2XhJqZcnwpSmZRMwqCs+RYVewDu7Ejzidbboe/Q18/sNMURMEyUmb+ISmexqxAJcXasWPZzsz3KzMmLExf8ASxD3L8/SNBLWSAW06extDketHp8dqVHmSzza0sIIII6CAQQQQAEEEEABBBBAAQQQQAERcVs5EwbwESoIAMftX9nsqa7BoyW0f2WTk/wlPyMeuwROWOMuSkcso8M+eNodlMdKJPdFQ5GKxc2aikyVMR1SaekfTCpYNxEebsyWrxISfKJPpoM6I9ZNHzj/AKkks5DjXj5QuXigbEev5x7xiuxeFmeKSg+Qirn/ALLcEr/aSOlIi+jXZl1177o8cOK6MH62hz7UGd3H1pHqM39juEP3SP8AkYiTP2KYbQzA1t4wn0f3H/qC9Dzw4pPEco6Fhuo+h7xupv7EJKv9yZ/cYb/8GSm/izv7zGfRP1H+vj6GDMwCrua08xU+kcM0F2LNz6OPlG6/8HSReZNP/MwkfsiwKUqUpasqWzEzFMHZn6uPWD6SuWH16fCMHmToR7CIU/a0lJYKCieFW6m0ep4P9mWzgW7oqbi5HuYu1dj8Jh0ZhLlhOhAFekEcEHfmMl1ktlpPDPtWY7ktav6ULPyYxOwezsUTuSJyQbqZKFNwBJcR6ltCeMo7kZeJYGnlqYpJ0+YFgyhmKiAVhRfzDsBCasUXS3DVlkrexE2RgJ6ZbTM2Glindy1gLX/VNO8P+LckxbGURvAIBVrcAf1F1LUdTTqNXJyVKqVDMA2bKaf0gsH5wzIwywGQDxzKuecDimyep8jOLxdQkqNLfi6JA8A9zzhhQKVPL3Vh94qqmlS6qCj1akTJfZiapRUHBVc1r8PrWJQ7GKynOopBaj3/AKuPkwEZ4Pdm+KuCgl7ZmOUiYSlv3ivCV0tnLry6DVno9Yk4PaCipKu6lFCHyIDJSVlnUxqpkvSprpF5L7JSUpAB7wuN1JGt1Hy+QixOypcsKyofKksl3JYGjJFA+kK8aXcbxE+xn8VIViUZUyJau8WCpQs9lEkUJCXSAD11i8wPZWaufnVOAZKUpAAbKCVBNGdjqGibsXZC5is+8lLMxdKQQWORPMa9dYucPMKFTckgjJRJYuviQTcdOEUxYrptbEcmStolwBHYo8BisSqYM6MqNXSB83eLyPRhPWuH+ThnDS6sIIIIoIEEEEABBBBAAQQQQAEEEEABBBBAAQQQQAEEEEABBBBAAQQQQAEEEEACVocEGxpw+EV07YwZkEpDFxUlR0JJPJos4IWUFLkaMnHgx8vJ4JwmA6CzEXD3N+hiTjl9+nuUpmBP4kpqGq4JDPGmaAiOZdNXD/0Wee92jAFKcykDxJcDNRj01htUiYgOU5ibJQkl/RvR42E7s3IUrMUEK4hSx6sWMSMLsxEsunN5l4h9JK9mVXUrujJyMCpcvMmUO8KSQkWB4FVhDWClTR/Fw0wLH/2yFJHmFg+0bTGyFKSyF5DxZ4qv/wCaKv4kwKFaBLHyL0gngkmkk397Njmi07pe5mk7WQJ2WaFIYhmuWNL6H5xPxGPCJgBXmMyqcqGSBq5agqPWNV9gQZfdkOlmr+d4h4bs1JRdJWxdOc5svR/m8MummlSfPz8g+og+3z9EHAbDIUZis2+AFAKAoHILEPqbKEM4rEBTS5W5WgqSosRvcePkOEamOBMXfTrTSIeM7t7kTY8pSZKQsZVah3ibBBF4rSkiMnbsIIIIYwIIIIACCCCAD//Z"/>
          <p:cNvSpPr>
            <a:spLocks noChangeAspect="1" noChangeArrowheads="1"/>
          </p:cNvSpPr>
          <p:nvPr/>
        </p:nvSpPr>
        <p:spPr bwMode="auto">
          <a:xfrm>
            <a:off x="166688" y="-84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0734" name="Picture 6" descr="http://static.hogarutil.com/archivos/201204/pan-dieta-adelgazamiento-668x400x80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12976"/>
            <a:ext cx="57150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24744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755650" y="684213"/>
            <a:ext cx="59769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>
                <a:latin typeface="Cambria" panose="02040503050406030204" pitchFamily="18" charset="0"/>
                <a:cs typeface="Candara"/>
              </a:rPr>
              <a:t>Wa</a:t>
            </a:r>
            <a:r>
              <a:rPr lang="pl-PL" sz="4400" dirty="0">
                <a:latin typeface="Cambria" panose="02040503050406030204" pitchFamily="18" charset="0"/>
                <a:cs typeface="Candara"/>
              </a:rPr>
              <a:t>żne telefony alarmowe  </a:t>
            </a:r>
            <a:endParaRPr lang="en-CA" sz="4400" dirty="0">
              <a:latin typeface="Cambria" panose="02040503050406030204" pitchFamily="18" charset="0"/>
              <a:cs typeface="Candar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111750" y="2357438"/>
            <a:ext cx="4032250" cy="4262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1800" b="1" dirty="0">
                <a:cs typeface="Arial" pitchFamily="34" charset="0"/>
              </a:rPr>
              <a:t>euroMind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1800" dirty="0">
                <a:cs typeface="Arial" pitchFamily="34" charset="0"/>
              </a:rPr>
              <a:t>+34 627050073 - Amelia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1800" dirty="0">
                <a:cs typeface="Arial" pitchFamily="34" charset="0"/>
              </a:rPr>
              <a:t>+34 647901808 – Carlos </a:t>
            </a:r>
            <a:endParaRPr lang="pl-PL" sz="1800" dirty="0"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1800" dirty="0">
                <a:cs typeface="Arial" pitchFamily="34" charset="0"/>
              </a:rPr>
              <a:t>+ 34 654807859 – Tutor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1800" dirty="0"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1800" b="1" dirty="0">
                <a:cs typeface="Arial" pitchFamily="34" charset="0"/>
              </a:rPr>
              <a:t>Numer alarmowy euroMind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1800" dirty="0">
                <a:cs typeface="Arial" pitchFamily="34" charset="0"/>
              </a:rPr>
              <a:t>(w przypadku problemów zdrowotnych lub związanych z zakwaterowaniem)</a:t>
            </a:r>
            <a:r>
              <a:rPr lang="pl-PL" sz="1800" b="1" dirty="0">
                <a:cs typeface="Arial" pitchFamily="34" charset="0"/>
              </a:rPr>
              <a:t>:</a:t>
            </a:r>
            <a:r>
              <a:rPr lang="pl-PL" sz="1800" b="1" dirty="0"/>
              <a:t>      	</a:t>
            </a:r>
            <a:r>
              <a:rPr lang="en-US" sz="2200" b="1" dirty="0"/>
              <a:t>+34 656 379 956</a:t>
            </a:r>
            <a:endParaRPr lang="pl-PL" sz="1300" b="1" dirty="0"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1800" b="1" dirty="0">
                <a:cs typeface="Arial" pitchFamily="34" charset="0"/>
              </a:rPr>
              <a:t>P</a:t>
            </a:r>
            <a:r>
              <a:rPr lang="en-GB" sz="1800" dirty="0" err="1">
                <a:cs typeface="Arial" pitchFamily="34" charset="0"/>
              </a:rPr>
              <a:t>ol</a:t>
            </a:r>
            <a:r>
              <a:rPr lang="pl-PL" sz="1800" dirty="0" err="1">
                <a:cs typeface="Arial" pitchFamily="34" charset="0"/>
              </a:rPr>
              <a:t>icja</a:t>
            </a:r>
            <a:r>
              <a:rPr lang="pl-PL" sz="1800" dirty="0">
                <a:cs typeface="Arial" pitchFamily="34" charset="0"/>
              </a:rPr>
              <a:t>/ Pogotowie ratunkowe/ Straż pożarna/ Służba zdrowia – obsługa turysty: 	  </a:t>
            </a:r>
            <a:r>
              <a:rPr lang="en-GB" sz="2400" b="1" dirty="0">
                <a:cs typeface="Arial" pitchFamily="34" charset="0"/>
              </a:rPr>
              <a:t>112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>
              <a:latin typeface="+mj-lt"/>
              <a:cs typeface="Arial" pitchFamily="34" charset="0"/>
            </a:endParaRPr>
          </a:p>
        </p:txBody>
      </p:sp>
      <p:pic>
        <p:nvPicPr>
          <p:cNvPr id="38921" name="Content Placeholder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352675"/>
            <a:ext cx="38877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s-E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Programme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s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27088" y="287338"/>
            <a:ext cx="63373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Prezentacja powitalna dobiegła końca</a:t>
            </a:r>
            <a:endParaRPr lang="es-E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39943" name="Content Placeholder 2"/>
          <p:cNvSpPr txBox="1">
            <a:spLocks/>
          </p:cNvSpPr>
          <p:nvPr/>
        </p:nvSpPr>
        <p:spPr bwMode="auto">
          <a:xfrm>
            <a:off x="971550" y="1962150"/>
            <a:ext cx="77041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7675" indent="-38258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 2" pitchFamily="18" charset="2"/>
              <a:buChar char=""/>
            </a:pPr>
            <a:endParaRPr lang="pl-PL" sz="2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9944" name="Title 4"/>
          <p:cNvSpPr>
            <a:spLocks noGrp="1"/>
          </p:cNvSpPr>
          <p:nvPr>
            <p:ph type="title"/>
          </p:nvPr>
        </p:nvSpPr>
        <p:spPr>
          <a:xfrm>
            <a:off x="698500" y="3068638"/>
            <a:ext cx="8229600" cy="1143000"/>
          </a:xfrm>
        </p:spPr>
        <p:txBody>
          <a:bodyPr/>
          <a:lstStyle/>
          <a:p>
            <a:pPr eaLnBrk="1" hangingPunct="1"/>
            <a:r>
              <a:rPr lang="pl-PL" sz="8000" dirty="0"/>
              <a:t>Dziękujemy za uwagę</a:t>
            </a:r>
            <a:br>
              <a:rPr lang="pl-PL" sz="8000" dirty="0"/>
            </a:br>
            <a:r>
              <a:rPr lang="pl-PL" sz="8000" dirty="0"/>
              <a:t>zespół euroMind</a:t>
            </a:r>
            <a:endParaRPr lang="en-GB" sz="8000" dirty="0"/>
          </a:p>
        </p:txBody>
      </p:sp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00113" y="333375"/>
            <a:ext cx="597535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Obowiązujący strój – przykłady 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348880"/>
            <a:ext cx="467995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Stażyści odbywający praktykę w hotelach lub restauracjach proszeni sią o przywiezienie ze sobą  białej kosztuli i czarnych spodni/spódnicy, jak rówież butów wyjściowych.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Biała bawełniana koszulka nie będzie akceptowana.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Addiday i tramki nie będą akceptowane.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Prosimy  zapytać koordynatorki euroMind jaki strój  jest wymagany w danej firmie.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7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latin typeface="+mn-lt"/>
                <a:cs typeface="+mn-cs"/>
              </a:rPr>
              <a:t> </a:t>
            </a:r>
          </a:p>
        </p:txBody>
      </p:sp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pic>
        <p:nvPicPr>
          <p:cNvPr id="10" name="9 Imagen" descr="shi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916832"/>
            <a:ext cx="2151720" cy="2304256"/>
          </a:xfrm>
          <a:prstGeom prst="rect">
            <a:avLst/>
          </a:prstGeom>
        </p:spPr>
      </p:pic>
      <p:pic>
        <p:nvPicPr>
          <p:cNvPr id="13" name="12 Imagen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725144"/>
            <a:ext cx="1943472" cy="1943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00113" y="333375"/>
            <a:ext cx="597535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Obowiązujący strój – przykłady 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348880"/>
            <a:ext cx="4679950" cy="4016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Stażyści odbywający praktykę w warsztatach, halach, etc. proszeni są o przywiezienie butów ochronnych i specjalnych roboczych ogrodniczek.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 Specjalny strój roboczy pozwoli uniknąć poplamienia odzieży używanej na co dzień.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Adidasy i trampki w większości miejsc praktyk nie będą akceptowane.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Prosimy  zapytać koordynatorki euroMind jaki strój  jest wymagany w danej firmie.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7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latin typeface="+mn-lt"/>
                <a:cs typeface="+mn-cs"/>
              </a:rPr>
              <a:t> </a:t>
            </a:r>
          </a:p>
        </p:txBody>
      </p:sp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pic>
        <p:nvPicPr>
          <p:cNvPr id="15" name="14 Imagen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060848"/>
            <a:ext cx="1857375" cy="2457450"/>
          </a:xfrm>
          <a:prstGeom prst="rect">
            <a:avLst/>
          </a:prstGeom>
        </p:spPr>
      </p:pic>
      <p:pic>
        <p:nvPicPr>
          <p:cNvPr id="16" name="15 Imagen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797152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6 Imagen" descr="logo new slog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71550" y="549275"/>
            <a:ext cx="5976938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Kultura pracy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6153" name="TextBox 4"/>
          <p:cNvSpPr txBox="1">
            <a:spLocks noChangeArrowheads="1"/>
          </p:cNvSpPr>
          <p:nvPr/>
        </p:nvSpPr>
        <p:spPr bwMode="auto">
          <a:xfrm>
            <a:off x="971600" y="1988840"/>
            <a:ext cx="5040313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1700" dirty="0">
                <a:latin typeface="Calibri" pitchFamily="34" charset="0"/>
              </a:rPr>
              <a:t>Sklepy są zazwyczaj otwarte w godzinach </a:t>
            </a:r>
            <a:r>
              <a:rPr lang="en-GB" sz="1700" dirty="0">
                <a:latin typeface="Calibri" pitchFamily="34" charset="0"/>
              </a:rPr>
              <a:t>9:00 </a:t>
            </a:r>
            <a:r>
              <a:rPr lang="pl-PL" sz="1700" dirty="0">
                <a:latin typeface="Calibri" pitchFamily="34" charset="0"/>
              </a:rPr>
              <a:t>do </a:t>
            </a:r>
            <a:r>
              <a:rPr lang="en-GB" sz="1700" dirty="0">
                <a:latin typeface="Calibri" pitchFamily="34" charset="0"/>
              </a:rPr>
              <a:t>1</a:t>
            </a:r>
            <a:r>
              <a:rPr lang="pl-PL" sz="1700" dirty="0">
                <a:latin typeface="Calibri" pitchFamily="34" charset="0"/>
              </a:rPr>
              <a:t>3</a:t>
            </a:r>
            <a:r>
              <a:rPr lang="en-GB" sz="1700" dirty="0">
                <a:latin typeface="Calibri" pitchFamily="34" charset="0"/>
              </a:rPr>
              <a:t>:30 </a:t>
            </a:r>
            <a:r>
              <a:rPr lang="pl-PL" sz="1700" dirty="0">
                <a:latin typeface="Calibri" pitchFamily="34" charset="0"/>
              </a:rPr>
              <a:t>lub 14:00 i po południu od 16.30 lub 17:00 aż do 21:00 od poniedziałku do piątku oraz w soboty</a:t>
            </a:r>
          </a:p>
          <a:p>
            <a:pPr marL="285750" indent="-285750">
              <a:buFont typeface="Arial" charset="0"/>
              <a:buChar char="•"/>
            </a:pPr>
            <a:endParaRPr lang="pl-PL" sz="17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700" dirty="0">
                <a:latin typeface="Calibri" pitchFamily="34" charset="0"/>
              </a:rPr>
              <a:t>Duże supermarkety, hipermarkety i centra handlowe są otwarte cały dzień. </a:t>
            </a:r>
            <a:endParaRPr lang="en-GB" sz="17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l-PL" sz="17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700" dirty="0">
                <a:latin typeface="Calibri" pitchFamily="34" charset="0"/>
              </a:rPr>
              <a:t>Typowa przerwa, trwająca od 14:00 do 17:00 nazywana jest SJESTĄ. Jest to krótka drzemka wczesnym popołudniem, po obiedzie. </a:t>
            </a:r>
          </a:p>
          <a:p>
            <a:pPr marL="285750" indent="-285750">
              <a:buFont typeface="Arial" charset="0"/>
              <a:buChar char="•"/>
            </a:pPr>
            <a:endParaRPr lang="pl-PL" sz="17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700" dirty="0">
                <a:latin typeface="Calibri" pitchFamily="34" charset="0"/>
              </a:rPr>
              <a:t>Taka krótka drzemka to wspólna tradycja krajów o gorącym, podobnym do hiszpańskiego, klimacie.</a:t>
            </a:r>
            <a:endParaRPr lang="en-CA" sz="1700" dirty="0">
              <a:latin typeface="Calibri" pitchFamily="34" charset="0"/>
            </a:endParaRPr>
          </a:p>
          <a:p>
            <a:pPr marL="285750" indent="-285750"/>
            <a:endParaRPr lang="en-GB" dirty="0">
              <a:latin typeface="Calibri" pitchFamily="34" charset="0"/>
            </a:endParaRPr>
          </a:p>
        </p:txBody>
      </p:sp>
      <p:pic>
        <p:nvPicPr>
          <p:cNvPr id="6154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573463"/>
            <a:ext cx="23399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LLP &amp; Erasmus + Programmes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1560" y="476672"/>
            <a:ext cx="48965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+mn-cs"/>
              </a:rPr>
              <a:t>Pogoda w Hiszpanii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258888" y="59499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7174" name="6 Imagen" descr="logo new slog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7088" y="1557338"/>
            <a:ext cx="518477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  <a:cs typeface="+mn-cs"/>
              </a:rPr>
              <a:t>Lata są bardzo gorące.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  <a:cs typeface="+mn-cs"/>
              </a:rPr>
              <a:t>Temperatury osiągają 40 ⁰ C w sierpniu, a nawet więcej.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  <a:cs typeface="+mn-cs"/>
              </a:rPr>
              <a:t>Bardzo ważne jest picie dużej ilości płynów  w okresie letnim.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  <a:cs typeface="+mn-cs"/>
              </a:rPr>
              <a:t>Wiosna i jesień są zazwyczaj bardzo krótkie a wahania temperatury dość znaczne.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  <a:cs typeface="+mn-cs"/>
              </a:rPr>
              <a:t>Zimą na południu Hiszpanii temperatury normalnie nigdy nie spadają poniżej – 1 ⁰C, temperatura odczuwalna jest jednak dość niska.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  <a:cs typeface="+mn-cs"/>
              </a:rPr>
              <a:t>Proszę przygotować się na sporo deszczu i niskie temperatury w okresie zimowym.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697413"/>
            <a:ext cx="23717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6 Imagen" descr="logo new 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09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00113" y="333375"/>
            <a:ext cx="66960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+mn-cs"/>
              </a:rPr>
              <a:t>Hiszpańskie domy</a:t>
            </a:r>
            <a:endParaRPr lang="es-ES" sz="30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755576" y="1556792"/>
            <a:ext cx="56388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Skonstruowane są w ten sposób, aby zatrzymywać ciepło na zewnątrz, a nie w środku budynków.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7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Podłogi są pokryte płytkami lub marmurem, aby dać poczucie rześkości i chłodu w lecie.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W zimie podłogi te sprawiają, że zimno staje się bardziej odczuwalne.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+mn-lt"/>
                <a:cs typeface="+mn-cs"/>
              </a:rPr>
              <a:t>Niektóre pokoje wychodzą na patio – wewnętrzny dziedziniec i nie są one tak dobrze oświetlone jak pokoje, których okna wychodzą na ulice.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+mn-lt"/>
              <a:cs typeface="+mn-cs"/>
            </a:endParaRPr>
          </a:p>
        </p:txBody>
      </p:sp>
      <p:pic>
        <p:nvPicPr>
          <p:cNvPr id="820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65104"/>
            <a:ext cx="2625323" cy="202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2969</Words>
  <Application>Microsoft Office PowerPoint</Application>
  <PresentationFormat>Pokaz na ekranie (4:3)</PresentationFormat>
  <Paragraphs>605</Paragraphs>
  <Slides>48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7" baseType="lpstr">
      <vt:lpstr>Arial</vt:lpstr>
      <vt:lpstr>Calibri</vt:lpstr>
      <vt:lpstr>Cambria</vt:lpstr>
      <vt:lpstr>Candara</vt:lpstr>
      <vt:lpstr>Candara Bold</vt:lpstr>
      <vt:lpstr>Century Gothic</vt:lpstr>
      <vt:lpstr>Wingdings</vt:lpstr>
      <vt:lpstr>Wingdings 2</vt:lpstr>
      <vt:lpstr>Tema de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Hiszpański styl... Czyli co Cię jeszcze może   zaskoczyć?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zespół euroMind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Gottham</dc:creator>
  <cp:lastModifiedBy>Usuario de Windows</cp:lastModifiedBy>
  <cp:revision>189</cp:revision>
  <dcterms:created xsi:type="dcterms:W3CDTF">2012-10-24T08:58:32Z</dcterms:created>
  <dcterms:modified xsi:type="dcterms:W3CDTF">2016-02-26T11:05:20Z</dcterms:modified>
</cp:coreProperties>
</file>